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9" r:id="rId4"/>
    <p:sldId id="260" r:id="rId5"/>
    <p:sldId id="261" r:id="rId6"/>
    <p:sldId id="262" r:id="rId7"/>
    <p:sldId id="263" r:id="rId8"/>
    <p:sldId id="264" r:id="rId9"/>
    <p:sldId id="266" r:id="rId10"/>
    <p:sldId id="265" r:id="rId11"/>
    <p:sldId id="267" r:id="rId12"/>
    <p:sldId id="268" r:id="rId13"/>
    <p:sldId id="269" r:id="rId14"/>
    <p:sldId id="270" r:id="rId15"/>
    <p:sldId id="271" r:id="rId16"/>
    <p:sldId id="272" r:id="rId17"/>
    <p:sldId id="273" r:id="rId18"/>
    <p:sldId id="274" r:id="rId19"/>
    <p:sldId id="275" r:id="rId20"/>
    <p:sldId id="276" r:id="rId21"/>
    <p:sldId id="277" r:id="rId22"/>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59" autoAdjust="0"/>
    <p:restoredTop sz="94660"/>
  </p:normalViewPr>
  <p:slideViewPr>
    <p:cSldViewPr snapToGrid="0">
      <p:cViewPr varScale="1">
        <p:scale>
          <a:sx n="117" d="100"/>
          <a:sy n="117" d="100"/>
        </p:scale>
        <p:origin x="-126"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fld id="{9CD89838-6487-4CB2-BF08-22AA628220F3}" type="datetimeFigureOut">
              <a:rPr lang="es-ES" smtClean="0"/>
              <a:t>16/08/2019</a:t>
            </a:fld>
            <a:endParaRPr lang="es-ES"/>
          </a:p>
        </p:txBody>
      </p:sp>
      <p:sp>
        <p:nvSpPr>
          <p:cNvPr id="5" name="Footer Placeholder 4"/>
          <p:cNvSpPr>
            <a:spLocks noGrp="1"/>
          </p:cNvSpPr>
          <p:nvPr>
            <p:ph type="ftr" sz="quarter" idx="11"/>
          </p:nvPr>
        </p:nvSpPr>
        <p:spPr>
          <a:xfrm>
            <a:off x="5332412" y="5883275"/>
            <a:ext cx="4324044" cy="365125"/>
          </a:xfrm>
        </p:spPr>
        <p:txBody>
          <a:bodyPr/>
          <a:lstStyle/>
          <a:p>
            <a:endParaRPr lang="es-ES"/>
          </a:p>
        </p:txBody>
      </p:sp>
      <p:sp>
        <p:nvSpPr>
          <p:cNvPr id="6" name="Slide Number Placeholder 5"/>
          <p:cNvSpPr>
            <a:spLocks noGrp="1"/>
          </p:cNvSpPr>
          <p:nvPr>
            <p:ph type="sldNum" sz="quarter" idx="12"/>
          </p:nvPr>
        </p:nvSpPr>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816749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9CD89838-6487-4CB2-BF08-22AA628220F3}" type="datetimeFigureOut">
              <a:rPr lang="es-ES" smtClean="0"/>
              <a:t>16/08/2019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17835732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9CD89838-6487-4CB2-BF08-22AA628220F3}" type="datetimeFigureOut">
              <a:rPr lang="es-ES" smtClean="0"/>
              <a:t>16/08/2019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20634317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el estilo de texto del patrón</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9CD89838-6487-4CB2-BF08-22AA628220F3}" type="datetimeFigureOut">
              <a:rPr lang="es-ES" smtClean="0"/>
              <a:t>16/08/2019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3916391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9CD89838-6487-4CB2-BF08-22AA628220F3}" type="datetimeFigureOut">
              <a:rPr lang="es-ES" smtClean="0"/>
              <a:t>16/08/2019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4293263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s-ES"/>
              <a:t>Editar el estilo de texto del patrón</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9CD89838-6487-4CB2-BF08-22AA628220F3}" type="datetimeFigureOut">
              <a:rPr lang="es-ES" smtClean="0"/>
              <a:t>16/08/2019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25754759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s-ES"/>
              <a:t>Editar el estilo de texto del patrón</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9CD89838-6487-4CB2-BF08-22AA628220F3}" type="datetimeFigureOut">
              <a:rPr lang="es-ES" smtClean="0"/>
              <a:t>16/08/2019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18536753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CD89838-6487-4CB2-BF08-22AA628220F3}" type="datetimeFigureOut">
              <a:rPr lang="es-ES" smtClean="0"/>
              <a:t>16/08/2019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40579455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CD89838-6487-4CB2-BF08-22AA628220F3}" type="datetimeFigureOut">
              <a:rPr lang="es-ES" smtClean="0"/>
              <a:t>16/08/2019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900276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CD89838-6487-4CB2-BF08-22AA628220F3}" type="datetimeFigureOut">
              <a:rPr lang="es-ES" smtClean="0"/>
              <a:t>16/08/2019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a:xfrm>
            <a:off x="10951856" y="5867131"/>
            <a:ext cx="551167" cy="365125"/>
          </a:xfrm>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1118213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9CD89838-6487-4CB2-BF08-22AA628220F3}" type="datetimeFigureOut">
              <a:rPr lang="es-ES" smtClean="0"/>
              <a:t>16/08/2019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3812312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CD89838-6487-4CB2-BF08-22AA628220F3}" type="datetimeFigureOut">
              <a:rPr lang="es-ES" smtClean="0"/>
              <a:t>16/08/2019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4174401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CD89838-6487-4CB2-BF08-22AA628220F3}" type="datetimeFigureOut">
              <a:rPr lang="es-ES" smtClean="0"/>
              <a:t>16/08/2019</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2851576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9CD89838-6487-4CB2-BF08-22AA628220F3}" type="datetimeFigureOut">
              <a:rPr lang="es-ES" smtClean="0"/>
              <a:t>16/08/2019</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3617116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D89838-6487-4CB2-BF08-22AA628220F3}" type="datetimeFigureOut">
              <a:rPr lang="es-ES" smtClean="0"/>
              <a:t>16/08/2019</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28511919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9CD89838-6487-4CB2-BF08-22AA628220F3}" type="datetimeFigureOut">
              <a:rPr lang="es-ES" smtClean="0"/>
              <a:t>16/08/2019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3480843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s-ES"/>
              <a:t>Haga clic para modificar el estilo de título del patrón</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9CD89838-6487-4CB2-BF08-22AA628220F3}" type="datetimeFigureOut">
              <a:rPr lang="es-ES" smtClean="0"/>
              <a:t>16/08/2019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4253093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CD89838-6487-4CB2-BF08-22AA628220F3}" type="datetimeFigureOut">
              <a:rPr lang="es-ES" smtClean="0"/>
              <a:t>16/08/2019</a:t>
            </a:fld>
            <a:endParaRPr lang="es-E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s-E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4DD97C6-6C68-43CB-A374-0BEC2CB99C1A}" type="slidenum">
              <a:rPr lang="es-ES" smtClean="0"/>
              <a:t>‹Nº›</a:t>
            </a:fld>
            <a:endParaRPr lang="es-ES"/>
          </a:p>
        </p:txBody>
      </p:sp>
    </p:spTree>
    <p:extLst>
      <p:ext uri="{BB962C8B-B14F-4D97-AF65-F5344CB8AC3E}">
        <p14:creationId xmlns:p14="http://schemas.microsoft.com/office/powerpoint/2010/main" val="7191029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680919" y="507912"/>
            <a:ext cx="9174188" cy="1569660"/>
          </a:xfrm>
          <a:prstGeom prst="rect">
            <a:avLst/>
          </a:prstGeom>
          <a:noFill/>
        </p:spPr>
        <p:txBody>
          <a:bodyPr wrap="square" lIns="91440" tIns="45720" rIns="91440" bIns="45720">
            <a:spAutoFit/>
          </a:bodyPr>
          <a:lstStyle/>
          <a:p>
            <a:pPr algn="ctr"/>
            <a:r>
              <a:rPr lang="es-ES" sz="9600" b="1" cap="none" spc="0" dirty="0">
                <a:ln w="12700">
                  <a:solidFill>
                    <a:sysClr val="windowText" lastClr="000000"/>
                  </a:solidFill>
                  <a:prstDash val="solid"/>
                </a:ln>
                <a:solidFill>
                  <a:srgbClr val="92D050"/>
                </a:solidFill>
                <a:effectLst>
                  <a:innerShdw blurRad="177800">
                    <a:schemeClr val="accent3">
                      <a:lumMod val="50000"/>
                    </a:schemeClr>
                  </a:innerShdw>
                </a:effectLst>
              </a:rPr>
              <a:t>Seminario 2019</a:t>
            </a:r>
          </a:p>
        </p:txBody>
      </p:sp>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54869" y="2077572"/>
            <a:ext cx="5691352" cy="425023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5138347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8253543-D870-4E2F-AE75-A9863C67D511}"/>
              </a:ext>
            </a:extLst>
          </p:cNvPr>
          <p:cNvSpPr>
            <a:spLocks noGrp="1"/>
          </p:cNvSpPr>
          <p:nvPr>
            <p:ph type="title"/>
          </p:nvPr>
        </p:nvSpPr>
        <p:spPr>
          <a:xfrm>
            <a:off x="1484311" y="685800"/>
            <a:ext cx="10018713" cy="877957"/>
          </a:xfrm>
        </p:spPr>
        <p:txBody>
          <a:bodyPr>
            <a:normAutofit fontScale="90000"/>
          </a:bodyPr>
          <a:lstStyle/>
          <a:p>
            <a:r>
              <a:rPr lang="es-GT" b="1" dirty="0">
                <a:ln w="6600">
                  <a:solidFill>
                    <a:schemeClr val="accent2"/>
                  </a:solidFill>
                  <a:prstDash val="solid"/>
                </a:ln>
                <a:solidFill>
                  <a:schemeClr val="accent1"/>
                </a:solidFill>
                <a:effectLst>
                  <a:outerShdw dist="38100" dir="2700000" algn="tl" rotWithShape="0">
                    <a:schemeClr val="accent2"/>
                  </a:outerShdw>
                </a:effectLst>
              </a:rPr>
              <a:t>¿Cuál ha sido el avance de la contaminación hasta la actualidad?</a:t>
            </a:r>
            <a:br>
              <a:rPr lang="es-GT" b="1" dirty="0">
                <a:ln w="6600">
                  <a:solidFill>
                    <a:schemeClr val="accent2"/>
                  </a:solidFill>
                  <a:prstDash val="solid"/>
                </a:ln>
                <a:solidFill>
                  <a:schemeClr val="accent1"/>
                </a:solidFill>
                <a:effectLst>
                  <a:outerShdw dist="38100" dir="2700000" algn="tl" rotWithShape="0">
                    <a:schemeClr val="accent2"/>
                  </a:outerShdw>
                </a:effectLst>
              </a:rPr>
            </a:br>
            <a:endParaRPr lang="es-GT" b="1" dirty="0">
              <a:ln w="6600">
                <a:solidFill>
                  <a:schemeClr val="accent2"/>
                </a:solidFill>
                <a:prstDash val="solid"/>
              </a:ln>
              <a:solidFill>
                <a:schemeClr val="accent1"/>
              </a:solidFill>
              <a:effectLst>
                <a:outerShdw dist="38100" dir="2700000" algn="tl" rotWithShape="0">
                  <a:schemeClr val="accent2"/>
                </a:outerShdw>
              </a:effectLst>
            </a:endParaRPr>
          </a:p>
        </p:txBody>
      </p:sp>
      <p:sp>
        <p:nvSpPr>
          <p:cNvPr id="3" name="Marcador de contenido 2">
            <a:extLst>
              <a:ext uri="{FF2B5EF4-FFF2-40B4-BE49-F238E27FC236}">
                <a16:creationId xmlns:a16="http://schemas.microsoft.com/office/drawing/2014/main" xmlns="" id="{CF5C8493-D4AA-4A89-A9C8-743CB47C2394}"/>
              </a:ext>
            </a:extLst>
          </p:cNvPr>
          <p:cNvSpPr>
            <a:spLocks noGrp="1"/>
          </p:cNvSpPr>
          <p:nvPr>
            <p:ph idx="1"/>
          </p:nvPr>
        </p:nvSpPr>
        <p:spPr>
          <a:xfrm>
            <a:off x="5062330" y="1470991"/>
            <a:ext cx="6440693" cy="4320209"/>
          </a:xfrm>
        </p:spPr>
        <p:txBody>
          <a:bodyPr>
            <a:normAutofit fontScale="85000" lnSpcReduction="10000"/>
          </a:bodyPr>
          <a:lstStyle/>
          <a:p>
            <a:r>
              <a:rPr lang="es-GT" sz="3900" dirty="0"/>
              <a:t>La contaminación tiene una larga historia, desde hace mucho los desechos que ha creado la mano del hombre han sido uno de los factores más dañinos para la naturaleza, sabemos que toda actividad humana que modifique la Naturaleza provoca algún tipo de desecho. </a:t>
            </a:r>
          </a:p>
          <a:p>
            <a:endParaRPr lang="es-GT" dirty="0"/>
          </a:p>
        </p:txBody>
      </p:sp>
      <p:pic>
        <p:nvPicPr>
          <p:cNvPr id="5" name="Imagen 4">
            <a:extLst>
              <a:ext uri="{FF2B5EF4-FFF2-40B4-BE49-F238E27FC236}">
                <a16:creationId xmlns:a16="http://schemas.microsoft.com/office/drawing/2014/main" xmlns="" id="{8FB27A86-F734-44C6-A290-A284D91624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652" y="2445027"/>
            <a:ext cx="4227443" cy="2700809"/>
          </a:xfrm>
          <a:prstGeom prst="rect">
            <a:avLst/>
          </a:prstGeom>
        </p:spPr>
      </p:pic>
    </p:spTree>
    <p:extLst>
      <p:ext uri="{BB962C8B-B14F-4D97-AF65-F5344CB8AC3E}">
        <p14:creationId xmlns:p14="http://schemas.microsoft.com/office/powerpoint/2010/main" val="2801853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5E97DCF0-3A4F-443F-8E23-5C7D641E5994}"/>
              </a:ext>
            </a:extLst>
          </p:cNvPr>
          <p:cNvSpPr>
            <a:spLocks noGrp="1"/>
          </p:cNvSpPr>
          <p:nvPr>
            <p:ph type="title"/>
          </p:nvPr>
        </p:nvSpPr>
        <p:spPr>
          <a:xfrm>
            <a:off x="1484311" y="685801"/>
            <a:ext cx="10018713" cy="1169504"/>
          </a:xfrm>
        </p:spPr>
        <p:txBody>
          <a:bodyPr>
            <a:normAutofit fontScale="90000"/>
          </a:bodyPr>
          <a:lstStyle/>
          <a:p>
            <a:r>
              <a:rPr lang="es-GT" b="1" dirty="0">
                <a:ln w="6600">
                  <a:solidFill>
                    <a:schemeClr val="accent2"/>
                  </a:solidFill>
                  <a:prstDash val="solid"/>
                </a:ln>
                <a:solidFill>
                  <a:schemeClr val="accent1"/>
                </a:solidFill>
                <a:effectLst>
                  <a:outerShdw dist="38100" dir="2700000" algn="tl" rotWithShape="0">
                    <a:schemeClr val="accent2"/>
                  </a:outerShdw>
                </a:effectLst>
              </a:rPr>
              <a:t>¿COMO INFLUYEN LOS ECOSISTEMAS EN EL SER HUMANO?</a:t>
            </a:r>
            <a:r>
              <a:rPr lang="es-GT" b="1" dirty="0">
                <a:solidFill>
                  <a:schemeClr val="accent1"/>
                </a:solidFill>
              </a:rPr>
              <a:t/>
            </a:r>
            <a:br>
              <a:rPr lang="es-GT" b="1" dirty="0">
                <a:solidFill>
                  <a:schemeClr val="accent1"/>
                </a:solidFill>
              </a:rPr>
            </a:br>
            <a:endParaRPr lang="es-GT" dirty="0">
              <a:solidFill>
                <a:schemeClr val="accent1"/>
              </a:solidFill>
            </a:endParaRPr>
          </a:p>
        </p:txBody>
      </p:sp>
      <p:sp>
        <p:nvSpPr>
          <p:cNvPr id="3" name="Marcador de contenido 2">
            <a:extLst>
              <a:ext uri="{FF2B5EF4-FFF2-40B4-BE49-F238E27FC236}">
                <a16:creationId xmlns:a16="http://schemas.microsoft.com/office/drawing/2014/main" xmlns="" id="{12156FE0-2E7C-434D-9630-EBE547071F00}"/>
              </a:ext>
            </a:extLst>
          </p:cNvPr>
          <p:cNvSpPr>
            <a:spLocks noGrp="1"/>
          </p:cNvSpPr>
          <p:nvPr>
            <p:ph idx="1"/>
          </p:nvPr>
        </p:nvSpPr>
        <p:spPr>
          <a:xfrm>
            <a:off x="4744279" y="1656521"/>
            <a:ext cx="6758745" cy="4714460"/>
          </a:xfrm>
        </p:spPr>
        <p:txBody>
          <a:bodyPr>
            <a:normAutofit fontScale="77500" lnSpcReduction="20000"/>
          </a:bodyPr>
          <a:lstStyle/>
          <a:p>
            <a:r>
              <a:rPr lang="es-GT" sz="5100" dirty="0"/>
              <a:t>El medio ambiente, tales como lo son los ecosistemas que rodean a la humanidad se conforma con varios elementos que son ecológicamente equilibradores que contienen vitalidad para todos los seres vivos .</a:t>
            </a:r>
          </a:p>
          <a:p>
            <a:pPr marL="0" indent="0">
              <a:buNone/>
            </a:pPr>
            <a:endParaRPr lang="es-GT" dirty="0"/>
          </a:p>
        </p:txBody>
      </p:sp>
      <p:pic>
        <p:nvPicPr>
          <p:cNvPr id="5" name="Imagen 4">
            <a:extLst>
              <a:ext uri="{FF2B5EF4-FFF2-40B4-BE49-F238E27FC236}">
                <a16:creationId xmlns:a16="http://schemas.microsoft.com/office/drawing/2014/main" xmlns="" id="{D01D2905-C2FA-4B30-B4B6-6E7AB53BDC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8976" y="2054088"/>
            <a:ext cx="4055303" cy="3319670"/>
          </a:xfrm>
          <a:prstGeom prst="rect">
            <a:avLst/>
          </a:prstGeom>
        </p:spPr>
      </p:pic>
    </p:spTree>
    <p:extLst>
      <p:ext uri="{BB962C8B-B14F-4D97-AF65-F5344CB8AC3E}">
        <p14:creationId xmlns:p14="http://schemas.microsoft.com/office/powerpoint/2010/main" val="1616634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DD05FB77-B8D8-4C9C-85DB-43998BAA372F}"/>
              </a:ext>
            </a:extLst>
          </p:cNvPr>
          <p:cNvSpPr>
            <a:spLocks noGrp="1"/>
          </p:cNvSpPr>
          <p:nvPr>
            <p:ph type="title"/>
          </p:nvPr>
        </p:nvSpPr>
        <p:spPr/>
        <p:txBody>
          <a:bodyPr/>
          <a:lstStyle/>
          <a:p>
            <a:r>
              <a:rPr lang="es-GT" b="1" dirty="0">
                <a:ln w="6600">
                  <a:solidFill>
                    <a:schemeClr val="accent2"/>
                  </a:solidFill>
                  <a:prstDash val="solid"/>
                </a:ln>
                <a:solidFill>
                  <a:schemeClr val="accent1"/>
                </a:solidFill>
                <a:effectLst>
                  <a:outerShdw dist="38100" dir="2700000" algn="tl" rotWithShape="0">
                    <a:schemeClr val="accent2"/>
                  </a:outerShdw>
                </a:effectLst>
              </a:rPr>
              <a:t>Valores aplicados en la investigación</a:t>
            </a:r>
          </a:p>
        </p:txBody>
      </p:sp>
      <p:sp>
        <p:nvSpPr>
          <p:cNvPr id="3" name="Marcador de contenido 2">
            <a:extLst>
              <a:ext uri="{FF2B5EF4-FFF2-40B4-BE49-F238E27FC236}">
                <a16:creationId xmlns:a16="http://schemas.microsoft.com/office/drawing/2014/main" xmlns="" id="{59216141-DA75-492F-A893-D5B2FF8EC8D7}"/>
              </a:ext>
            </a:extLst>
          </p:cNvPr>
          <p:cNvSpPr>
            <a:spLocks noGrp="1"/>
          </p:cNvSpPr>
          <p:nvPr>
            <p:ph idx="1"/>
          </p:nvPr>
        </p:nvSpPr>
        <p:spPr>
          <a:xfrm>
            <a:off x="1484311" y="2857501"/>
            <a:ext cx="10018713" cy="3124201"/>
          </a:xfrm>
        </p:spPr>
        <p:txBody>
          <a:bodyPr>
            <a:normAutofit fontScale="92500" lnSpcReduction="10000"/>
          </a:bodyPr>
          <a:lstStyle/>
          <a:p>
            <a:r>
              <a:rPr lang="es-GT" sz="3600" dirty="0"/>
              <a:t>Respeto</a:t>
            </a:r>
          </a:p>
          <a:p>
            <a:r>
              <a:rPr lang="es-GT" sz="3600" dirty="0"/>
              <a:t>Responsabilidad</a:t>
            </a:r>
          </a:p>
          <a:p>
            <a:r>
              <a:rPr lang="es-GT" sz="3600" dirty="0"/>
              <a:t>Tolerancia</a:t>
            </a:r>
          </a:p>
          <a:p>
            <a:r>
              <a:rPr lang="es-GT" sz="3600" dirty="0"/>
              <a:t>Disciplina</a:t>
            </a:r>
          </a:p>
          <a:p>
            <a:r>
              <a:rPr lang="es-GT" sz="3600" dirty="0"/>
              <a:t>Obediencia </a:t>
            </a:r>
          </a:p>
        </p:txBody>
      </p:sp>
      <p:pic>
        <p:nvPicPr>
          <p:cNvPr id="5" name="Imagen 4">
            <a:extLst>
              <a:ext uri="{FF2B5EF4-FFF2-40B4-BE49-F238E27FC236}">
                <a16:creationId xmlns:a16="http://schemas.microsoft.com/office/drawing/2014/main" xmlns="" id="{ECF3F119-F5E1-4AFA-B5D6-13F11E1997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9809" y="2303394"/>
            <a:ext cx="6877878" cy="3868806"/>
          </a:xfrm>
          <a:prstGeom prst="rect">
            <a:avLst/>
          </a:prstGeom>
        </p:spPr>
      </p:pic>
    </p:spTree>
    <p:extLst>
      <p:ext uri="{BB962C8B-B14F-4D97-AF65-F5344CB8AC3E}">
        <p14:creationId xmlns:p14="http://schemas.microsoft.com/office/powerpoint/2010/main" val="1323593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3E582B8-919E-4C9F-93EF-A5AC56F7239E}"/>
              </a:ext>
            </a:extLst>
          </p:cNvPr>
          <p:cNvSpPr>
            <a:spLocks noGrp="1"/>
          </p:cNvSpPr>
          <p:nvPr>
            <p:ph type="title"/>
          </p:nvPr>
        </p:nvSpPr>
        <p:spPr>
          <a:xfrm>
            <a:off x="1484311" y="-190500"/>
            <a:ext cx="10018713" cy="1752599"/>
          </a:xfrm>
        </p:spPr>
        <p:txBody>
          <a:bodyPr/>
          <a:lstStyle/>
          <a:p>
            <a:r>
              <a:rPr lang="es-GT" b="1" dirty="0">
                <a:ln w="6600">
                  <a:solidFill>
                    <a:schemeClr val="accent2"/>
                  </a:solidFill>
                  <a:prstDash val="solid"/>
                </a:ln>
                <a:solidFill>
                  <a:schemeClr val="accent1"/>
                </a:solidFill>
                <a:effectLst>
                  <a:outerShdw dist="38100" dir="2700000" algn="tl" rotWithShape="0">
                    <a:schemeClr val="accent2"/>
                  </a:outerShdw>
                </a:effectLst>
              </a:rPr>
              <a:t>Valores Aplicados En La Acción</a:t>
            </a:r>
          </a:p>
        </p:txBody>
      </p:sp>
      <p:sp>
        <p:nvSpPr>
          <p:cNvPr id="3" name="Marcador de contenido 2">
            <a:extLst>
              <a:ext uri="{FF2B5EF4-FFF2-40B4-BE49-F238E27FC236}">
                <a16:creationId xmlns:a16="http://schemas.microsoft.com/office/drawing/2014/main" xmlns="" id="{23904FF2-5863-4705-803E-D8D25D8538F7}"/>
              </a:ext>
            </a:extLst>
          </p:cNvPr>
          <p:cNvSpPr>
            <a:spLocks noGrp="1"/>
          </p:cNvSpPr>
          <p:nvPr>
            <p:ph idx="1"/>
          </p:nvPr>
        </p:nvSpPr>
        <p:spPr>
          <a:xfrm>
            <a:off x="7792278" y="1060175"/>
            <a:ext cx="3432313" cy="5471490"/>
          </a:xfrm>
        </p:spPr>
        <p:txBody>
          <a:bodyPr>
            <a:normAutofit/>
          </a:bodyPr>
          <a:lstStyle/>
          <a:p>
            <a:r>
              <a:rPr lang="es-GT" sz="3200" dirty="0"/>
              <a:t>Respeto</a:t>
            </a:r>
          </a:p>
          <a:p>
            <a:r>
              <a:rPr lang="es-GT" sz="3200" dirty="0"/>
              <a:t>Responsabilidad</a:t>
            </a:r>
          </a:p>
          <a:p>
            <a:r>
              <a:rPr lang="es-GT" sz="3200" dirty="0"/>
              <a:t>Amor</a:t>
            </a:r>
          </a:p>
          <a:p>
            <a:r>
              <a:rPr lang="es-GT" sz="3200" dirty="0"/>
              <a:t>Tolerancia</a:t>
            </a:r>
          </a:p>
          <a:p>
            <a:r>
              <a:rPr lang="es-GT" sz="3200" dirty="0"/>
              <a:t>Equidad</a:t>
            </a:r>
          </a:p>
          <a:p>
            <a:r>
              <a:rPr lang="es-GT" sz="3200" dirty="0"/>
              <a:t>Determinación</a:t>
            </a:r>
          </a:p>
          <a:p>
            <a:r>
              <a:rPr lang="es-GT" sz="3200" dirty="0"/>
              <a:t>Bondad</a:t>
            </a:r>
          </a:p>
          <a:p>
            <a:r>
              <a:rPr lang="es-GT" sz="3200" dirty="0"/>
              <a:t>Solidaridad</a:t>
            </a:r>
          </a:p>
        </p:txBody>
      </p:sp>
      <p:pic>
        <p:nvPicPr>
          <p:cNvPr id="5" name="Imagen 4">
            <a:extLst>
              <a:ext uri="{FF2B5EF4-FFF2-40B4-BE49-F238E27FC236}">
                <a16:creationId xmlns:a16="http://schemas.microsoft.com/office/drawing/2014/main" xmlns="" id="{5C58C036-B6A4-4F01-A979-423953A940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4312" y="1378227"/>
            <a:ext cx="5208036" cy="3737062"/>
          </a:xfrm>
          <a:prstGeom prst="rect">
            <a:avLst/>
          </a:prstGeom>
        </p:spPr>
      </p:pic>
    </p:spTree>
    <p:extLst>
      <p:ext uri="{BB962C8B-B14F-4D97-AF65-F5344CB8AC3E}">
        <p14:creationId xmlns:p14="http://schemas.microsoft.com/office/powerpoint/2010/main" val="32995071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5C174CA-480C-4DE3-BD0A-11D3D08613F0}"/>
              </a:ext>
            </a:extLst>
          </p:cNvPr>
          <p:cNvSpPr>
            <a:spLocks noGrp="1"/>
          </p:cNvSpPr>
          <p:nvPr>
            <p:ph type="title"/>
          </p:nvPr>
        </p:nvSpPr>
        <p:spPr>
          <a:xfrm>
            <a:off x="1484310" y="190499"/>
            <a:ext cx="10018713" cy="1752599"/>
          </a:xfrm>
        </p:spPr>
        <p:txBody>
          <a:bodyPr/>
          <a:lstStyle/>
          <a:p>
            <a:r>
              <a:rPr lang="es-GT" b="1" dirty="0">
                <a:ln w="6600">
                  <a:solidFill>
                    <a:schemeClr val="accent2"/>
                  </a:solidFill>
                  <a:prstDash val="solid"/>
                </a:ln>
                <a:solidFill>
                  <a:schemeClr val="accent1"/>
                </a:solidFill>
                <a:effectLst>
                  <a:outerShdw dist="38100" dir="2700000" algn="tl" rotWithShape="0">
                    <a:schemeClr val="accent2"/>
                  </a:outerShdw>
                </a:effectLst>
              </a:rPr>
              <a:t>Evaluación de la Pre-Acción</a:t>
            </a:r>
            <a:r>
              <a:rPr lang="es-GT" b="1" dirty="0">
                <a:solidFill>
                  <a:schemeClr val="accent1"/>
                </a:solidFill>
              </a:rPr>
              <a:t/>
            </a:r>
            <a:br>
              <a:rPr lang="es-GT" b="1" dirty="0">
                <a:solidFill>
                  <a:schemeClr val="accent1"/>
                </a:solidFill>
              </a:rPr>
            </a:br>
            <a:endParaRPr lang="es-GT" dirty="0">
              <a:solidFill>
                <a:schemeClr val="accent1"/>
              </a:solidFill>
            </a:endParaRPr>
          </a:p>
        </p:txBody>
      </p:sp>
      <p:sp>
        <p:nvSpPr>
          <p:cNvPr id="3" name="Marcador de contenido 2">
            <a:extLst>
              <a:ext uri="{FF2B5EF4-FFF2-40B4-BE49-F238E27FC236}">
                <a16:creationId xmlns:a16="http://schemas.microsoft.com/office/drawing/2014/main" xmlns="" id="{04C559F3-3981-45B3-971E-6A0A97AD4D78}"/>
              </a:ext>
            </a:extLst>
          </p:cNvPr>
          <p:cNvSpPr>
            <a:spLocks noGrp="1"/>
          </p:cNvSpPr>
          <p:nvPr>
            <p:ph idx="1"/>
          </p:nvPr>
        </p:nvSpPr>
        <p:spPr>
          <a:xfrm>
            <a:off x="5022574" y="1510749"/>
            <a:ext cx="6480449" cy="4638260"/>
          </a:xfrm>
        </p:spPr>
        <p:txBody>
          <a:bodyPr>
            <a:normAutofit/>
          </a:bodyPr>
          <a:lstStyle/>
          <a:p>
            <a:r>
              <a:rPr lang="es-GT" sz="3900" dirty="0"/>
              <a:t>Cuando hicimos la observación respectiva en el lugar donde emplearíamos nuestra acción pudimos notar que el espacio tenía basura y demasiado polvo dentro y a su alrededor.</a:t>
            </a:r>
          </a:p>
          <a:p>
            <a:pPr marL="0" indent="0">
              <a:buNone/>
            </a:pPr>
            <a:endParaRPr lang="es-GT" dirty="0"/>
          </a:p>
        </p:txBody>
      </p:sp>
      <p:pic>
        <p:nvPicPr>
          <p:cNvPr id="4" name="Imagen 3">
            <a:extLst>
              <a:ext uri="{FF2B5EF4-FFF2-40B4-BE49-F238E27FC236}">
                <a16:creationId xmlns:a16="http://schemas.microsoft.com/office/drawing/2014/main" xmlns="" id="{A72C2B64-28A7-40C9-AABB-B069415FC024}"/>
              </a:ext>
            </a:extLst>
          </p:cNvPr>
          <p:cNvPicPr/>
          <p:nvPr/>
        </p:nvPicPr>
        <p:blipFill>
          <a:blip r:embed="rId2" cstate="print"/>
          <a:srcRect/>
          <a:stretch>
            <a:fillRect/>
          </a:stretch>
        </p:blipFill>
        <p:spPr bwMode="auto">
          <a:xfrm>
            <a:off x="1007165" y="1305754"/>
            <a:ext cx="4015409" cy="4962524"/>
          </a:xfrm>
          <a:prstGeom prst="rect">
            <a:avLst/>
          </a:prstGeom>
          <a:noFill/>
          <a:ln w="9525">
            <a:noFill/>
            <a:miter lim="800000"/>
            <a:headEnd/>
            <a:tailEnd/>
          </a:ln>
        </p:spPr>
      </p:pic>
    </p:spTree>
    <p:extLst>
      <p:ext uri="{BB962C8B-B14F-4D97-AF65-F5344CB8AC3E}">
        <p14:creationId xmlns:p14="http://schemas.microsoft.com/office/powerpoint/2010/main" val="43000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16A9E45-F7E6-425F-8764-F387238582F1}"/>
              </a:ext>
            </a:extLst>
          </p:cNvPr>
          <p:cNvSpPr>
            <a:spLocks noGrp="1"/>
          </p:cNvSpPr>
          <p:nvPr>
            <p:ph type="title"/>
          </p:nvPr>
        </p:nvSpPr>
        <p:spPr/>
        <p:txBody>
          <a:bodyPr/>
          <a:lstStyle/>
          <a:p>
            <a:r>
              <a:rPr lang="es-GT" b="1" dirty="0">
                <a:ln w="6600">
                  <a:solidFill>
                    <a:schemeClr val="accent2"/>
                  </a:solidFill>
                  <a:prstDash val="solid"/>
                </a:ln>
                <a:solidFill>
                  <a:schemeClr val="accent1"/>
                </a:solidFill>
                <a:effectLst>
                  <a:outerShdw dist="38100" dir="2700000" algn="tl" rotWithShape="0">
                    <a:schemeClr val="accent2"/>
                  </a:outerShdw>
                </a:effectLst>
              </a:rPr>
              <a:t>EVALUACION DE ACCION DURANTE</a:t>
            </a:r>
          </a:p>
        </p:txBody>
      </p:sp>
      <p:sp>
        <p:nvSpPr>
          <p:cNvPr id="3" name="Marcador de contenido 2">
            <a:extLst>
              <a:ext uri="{FF2B5EF4-FFF2-40B4-BE49-F238E27FC236}">
                <a16:creationId xmlns:a16="http://schemas.microsoft.com/office/drawing/2014/main" xmlns="" id="{8C6C8514-B233-4B3E-9570-6DF82C5AB138}"/>
              </a:ext>
            </a:extLst>
          </p:cNvPr>
          <p:cNvSpPr>
            <a:spLocks noGrp="1"/>
          </p:cNvSpPr>
          <p:nvPr>
            <p:ph idx="1"/>
          </p:nvPr>
        </p:nvSpPr>
        <p:spPr>
          <a:xfrm>
            <a:off x="1259058" y="1653209"/>
            <a:ext cx="5407023" cy="4518991"/>
          </a:xfrm>
        </p:spPr>
        <p:txBody>
          <a:bodyPr>
            <a:normAutofit/>
          </a:bodyPr>
          <a:lstStyle/>
          <a:p>
            <a:r>
              <a:rPr lang="es-GT" sz="3200" dirty="0"/>
              <a:t>Para la realización de la siembra de las plantas se formaron grupos de 10 integrantes. Donde cada seminarista ya tenia las instrucciones necesarias para llevar a cabo la siembra de las plantas.</a:t>
            </a:r>
          </a:p>
        </p:txBody>
      </p:sp>
      <p:pic>
        <p:nvPicPr>
          <p:cNvPr id="4" name="Imagen 3" descr="IMG-20190805-WA0019">
            <a:extLst>
              <a:ext uri="{FF2B5EF4-FFF2-40B4-BE49-F238E27FC236}">
                <a16:creationId xmlns:a16="http://schemas.microsoft.com/office/drawing/2014/main" xmlns="" id="{FF1B91F6-18FF-4FE3-A733-F40F9B9E353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891335" y="2077279"/>
            <a:ext cx="4096044" cy="4518991"/>
          </a:xfrm>
          <a:prstGeom prst="rect">
            <a:avLst/>
          </a:prstGeom>
          <a:noFill/>
        </p:spPr>
      </p:pic>
    </p:spTree>
    <p:extLst>
      <p:ext uri="{BB962C8B-B14F-4D97-AF65-F5344CB8AC3E}">
        <p14:creationId xmlns:p14="http://schemas.microsoft.com/office/powerpoint/2010/main" val="4223505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40AC7F2-F865-4FEC-8C4A-86928D541EB0}"/>
              </a:ext>
            </a:extLst>
          </p:cNvPr>
          <p:cNvSpPr>
            <a:spLocks noGrp="1"/>
          </p:cNvSpPr>
          <p:nvPr>
            <p:ph type="title"/>
          </p:nvPr>
        </p:nvSpPr>
        <p:spPr/>
        <p:txBody>
          <a:bodyPr/>
          <a:lstStyle/>
          <a:p>
            <a:r>
              <a:rPr lang="es-GT" b="1" dirty="0">
                <a:ln w="6600">
                  <a:solidFill>
                    <a:schemeClr val="accent2"/>
                  </a:solidFill>
                  <a:prstDash val="solid"/>
                </a:ln>
                <a:solidFill>
                  <a:schemeClr val="accent1"/>
                </a:solidFill>
                <a:effectLst>
                  <a:outerShdw dist="38100" dir="2700000" algn="tl" rotWithShape="0">
                    <a:schemeClr val="accent2"/>
                  </a:outerShdw>
                </a:effectLst>
              </a:rPr>
              <a:t>EVALUACION POST-ACCIÓN</a:t>
            </a:r>
            <a:r>
              <a:rPr lang="es-GT" b="1" dirty="0">
                <a:solidFill>
                  <a:schemeClr val="accent1"/>
                </a:solidFill>
              </a:rPr>
              <a:t/>
            </a:r>
            <a:br>
              <a:rPr lang="es-GT" b="1" dirty="0">
                <a:solidFill>
                  <a:schemeClr val="accent1"/>
                </a:solidFill>
              </a:rPr>
            </a:br>
            <a:endParaRPr lang="es-GT" dirty="0">
              <a:solidFill>
                <a:schemeClr val="accent1"/>
              </a:solidFill>
            </a:endParaRPr>
          </a:p>
        </p:txBody>
      </p:sp>
      <p:sp>
        <p:nvSpPr>
          <p:cNvPr id="3" name="Marcador de contenido 2">
            <a:extLst>
              <a:ext uri="{FF2B5EF4-FFF2-40B4-BE49-F238E27FC236}">
                <a16:creationId xmlns:a16="http://schemas.microsoft.com/office/drawing/2014/main" xmlns="" id="{092A1C4C-96C0-4280-B322-A8883A19B3DF}"/>
              </a:ext>
            </a:extLst>
          </p:cNvPr>
          <p:cNvSpPr>
            <a:spLocks noGrp="1"/>
          </p:cNvSpPr>
          <p:nvPr>
            <p:ph idx="1"/>
          </p:nvPr>
        </p:nvSpPr>
        <p:spPr>
          <a:xfrm>
            <a:off x="1245703" y="2160105"/>
            <a:ext cx="6230315" cy="3154017"/>
          </a:xfrm>
        </p:spPr>
        <p:txBody>
          <a:bodyPr>
            <a:normAutofit/>
          </a:bodyPr>
          <a:lstStyle/>
          <a:p>
            <a:r>
              <a:rPr lang="es-GT" sz="4000" dirty="0"/>
              <a:t>Al momento de revisar el proyecto se vio un cambio en la actitud de los estudiantes.</a:t>
            </a:r>
            <a:endParaRPr lang="es-GT" sz="1600" dirty="0"/>
          </a:p>
        </p:txBody>
      </p:sp>
      <p:pic>
        <p:nvPicPr>
          <p:cNvPr id="5" name="Imagen 4">
            <a:extLst>
              <a:ext uri="{FF2B5EF4-FFF2-40B4-BE49-F238E27FC236}">
                <a16:creationId xmlns:a16="http://schemas.microsoft.com/office/drawing/2014/main" xmlns="" id="{AB027134-CCA4-4CDF-AF62-1C78D453F7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82037" y="1611795"/>
            <a:ext cx="3627782" cy="4837043"/>
          </a:xfrm>
          <a:prstGeom prst="rect">
            <a:avLst/>
          </a:prstGeom>
        </p:spPr>
      </p:pic>
    </p:spTree>
    <p:extLst>
      <p:ext uri="{BB962C8B-B14F-4D97-AF65-F5344CB8AC3E}">
        <p14:creationId xmlns:p14="http://schemas.microsoft.com/office/powerpoint/2010/main" val="424000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40AC7F2-F865-4FEC-8C4A-86928D541EB0}"/>
              </a:ext>
            </a:extLst>
          </p:cNvPr>
          <p:cNvSpPr>
            <a:spLocks noGrp="1"/>
          </p:cNvSpPr>
          <p:nvPr>
            <p:ph type="title"/>
          </p:nvPr>
        </p:nvSpPr>
        <p:spPr/>
        <p:txBody>
          <a:bodyPr/>
          <a:lstStyle/>
          <a:p>
            <a:r>
              <a:rPr lang="es-GT" b="1" dirty="0">
                <a:ln w="6600">
                  <a:solidFill>
                    <a:schemeClr val="accent2"/>
                  </a:solidFill>
                  <a:prstDash val="solid"/>
                </a:ln>
                <a:solidFill>
                  <a:schemeClr val="accent1"/>
                </a:solidFill>
                <a:effectLst>
                  <a:outerShdw dist="38100" dir="2700000" algn="tl" rotWithShape="0">
                    <a:schemeClr val="accent2"/>
                  </a:outerShdw>
                </a:effectLst>
              </a:rPr>
              <a:t>EVALUACION POST-ACCIÓN</a:t>
            </a:r>
            <a:r>
              <a:rPr lang="es-GT" b="1" dirty="0">
                <a:solidFill>
                  <a:schemeClr val="accent1"/>
                </a:solidFill>
              </a:rPr>
              <a:t/>
            </a:r>
            <a:br>
              <a:rPr lang="es-GT" b="1" dirty="0">
                <a:solidFill>
                  <a:schemeClr val="accent1"/>
                </a:solidFill>
              </a:rPr>
            </a:br>
            <a:endParaRPr lang="es-GT" dirty="0">
              <a:solidFill>
                <a:schemeClr val="accent1"/>
              </a:solidFill>
            </a:endParaRPr>
          </a:p>
        </p:txBody>
      </p:sp>
      <p:sp>
        <p:nvSpPr>
          <p:cNvPr id="3" name="Marcador de contenido 2">
            <a:extLst>
              <a:ext uri="{FF2B5EF4-FFF2-40B4-BE49-F238E27FC236}">
                <a16:creationId xmlns:a16="http://schemas.microsoft.com/office/drawing/2014/main" xmlns="" id="{092A1C4C-96C0-4280-B322-A8883A19B3DF}"/>
              </a:ext>
            </a:extLst>
          </p:cNvPr>
          <p:cNvSpPr>
            <a:spLocks noGrp="1"/>
          </p:cNvSpPr>
          <p:nvPr>
            <p:ph idx="1"/>
          </p:nvPr>
        </p:nvSpPr>
        <p:spPr>
          <a:xfrm>
            <a:off x="1245703" y="2160105"/>
            <a:ext cx="6230315" cy="3154017"/>
          </a:xfrm>
        </p:spPr>
        <p:txBody>
          <a:bodyPr>
            <a:normAutofit/>
          </a:bodyPr>
          <a:lstStyle/>
          <a:p>
            <a:r>
              <a:rPr lang="es-GT" sz="4000" dirty="0"/>
              <a:t>Al momento de revisar el proyecto se vio un cambio en la actitud de los estudiantes.</a:t>
            </a:r>
            <a:endParaRPr lang="es-GT" sz="1600" dirty="0"/>
          </a:p>
        </p:txBody>
      </p:sp>
      <p:pic>
        <p:nvPicPr>
          <p:cNvPr id="5" name="Imagen 4">
            <a:extLst>
              <a:ext uri="{FF2B5EF4-FFF2-40B4-BE49-F238E27FC236}">
                <a16:creationId xmlns:a16="http://schemas.microsoft.com/office/drawing/2014/main" xmlns="" id="{AB027134-CCA4-4CDF-AF62-1C78D453F7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82037" y="1611795"/>
            <a:ext cx="3627782" cy="4837043"/>
          </a:xfrm>
          <a:prstGeom prst="rect">
            <a:avLst/>
          </a:prstGeom>
        </p:spPr>
      </p:pic>
    </p:spTree>
    <p:extLst>
      <p:ext uri="{BB962C8B-B14F-4D97-AF65-F5344CB8AC3E}">
        <p14:creationId xmlns:p14="http://schemas.microsoft.com/office/powerpoint/2010/main" val="1079992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1F3E4C5-F3CF-4F20-8032-424723E0CD0A}"/>
              </a:ext>
            </a:extLst>
          </p:cNvPr>
          <p:cNvSpPr>
            <a:spLocks noGrp="1"/>
          </p:cNvSpPr>
          <p:nvPr>
            <p:ph type="title"/>
          </p:nvPr>
        </p:nvSpPr>
        <p:spPr>
          <a:xfrm>
            <a:off x="2955302" y="304799"/>
            <a:ext cx="10018713" cy="1752599"/>
          </a:xfrm>
        </p:spPr>
        <p:txBody>
          <a:bodyPr/>
          <a:lstStyle/>
          <a:p>
            <a:r>
              <a:rPr lang="es-GT" b="1" dirty="0">
                <a:ln w="6600">
                  <a:solidFill>
                    <a:schemeClr val="accent2"/>
                  </a:solidFill>
                  <a:prstDash val="solid"/>
                </a:ln>
                <a:solidFill>
                  <a:schemeClr val="accent1"/>
                </a:solidFill>
                <a:effectLst>
                  <a:outerShdw dist="38100" dir="2700000" algn="tl" rotWithShape="0">
                    <a:schemeClr val="accent2"/>
                  </a:outerShdw>
                </a:effectLst>
              </a:rPr>
              <a:t>HALLAZGOS</a:t>
            </a:r>
          </a:p>
        </p:txBody>
      </p:sp>
      <p:sp>
        <p:nvSpPr>
          <p:cNvPr id="3" name="Marcador de contenido 2">
            <a:extLst>
              <a:ext uri="{FF2B5EF4-FFF2-40B4-BE49-F238E27FC236}">
                <a16:creationId xmlns:a16="http://schemas.microsoft.com/office/drawing/2014/main" xmlns="" id="{6293EA6D-6BC9-41D6-8C0C-0C0A2D08B399}"/>
              </a:ext>
            </a:extLst>
          </p:cNvPr>
          <p:cNvSpPr>
            <a:spLocks noGrp="1"/>
          </p:cNvSpPr>
          <p:nvPr>
            <p:ph idx="1"/>
          </p:nvPr>
        </p:nvSpPr>
        <p:spPr>
          <a:xfrm>
            <a:off x="5751649" y="1699589"/>
            <a:ext cx="5751375" cy="3124201"/>
          </a:xfrm>
        </p:spPr>
        <p:txBody>
          <a:bodyPr>
            <a:normAutofit lnSpcReduction="10000"/>
          </a:bodyPr>
          <a:lstStyle/>
          <a:p>
            <a:r>
              <a:rPr lang="es-GT" sz="4000" dirty="0"/>
              <a:t>cada ser vivo está siempre en constante apoyo con la naturaleza, ya sea de forma directa o indirecta</a:t>
            </a:r>
          </a:p>
        </p:txBody>
      </p:sp>
      <p:pic>
        <p:nvPicPr>
          <p:cNvPr id="5" name="Imagen 4">
            <a:extLst>
              <a:ext uri="{FF2B5EF4-FFF2-40B4-BE49-F238E27FC236}">
                <a16:creationId xmlns:a16="http://schemas.microsoft.com/office/drawing/2014/main" xmlns="" id="{3321A1A0-83D3-445C-AD1A-1651CCF1EB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56385" y="304799"/>
            <a:ext cx="3124201" cy="3124201"/>
          </a:xfrm>
          <a:prstGeom prst="rect">
            <a:avLst/>
          </a:prstGeom>
        </p:spPr>
      </p:pic>
      <p:pic>
        <p:nvPicPr>
          <p:cNvPr id="7" name="Imagen 6">
            <a:extLst>
              <a:ext uri="{FF2B5EF4-FFF2-40B4-BE49-F238E27FC236}">
                <a16:creationId xmlns:a16="http://schemas.microsoft.com/office/drawing/2014/main" xmlns="" id="{6042472D-7F41-4A2C-A5BF-6E5E8F5051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6385" y="3498575"/>
            <a:ext cx="3286540" cy="3286540"/>
          </a:xfrm>
          <a:prstGeom prst="rect">
            <a:avLst/>
          </a:prstGeom>
        </p:spPr>
      </p:pic>
    </p:spTree>
    <p:extLst>
      <p:ext uri="{BB962C8B-B14F-4D97-AF65-F5344CB8AC3E}">
        <p14:creationId xmlns:p14="http://schemas.microsoft.com/office/powerpoint/2010/main" val="3498180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D168ABE3-8E31-4C35-8A09-984C3AE294AD}"/>
              </a:ext>
            </a:extLst>
          </p:cNvPr>
          <p:cNvSpPr>
            <a:spLocks noGrp="1"/>
          </p:cNvSpPr>
          <p:nvPr>
            <p:ph type="title"/>
          </p:nvPr>
        </p:nvSpPr>
        <p:spPr>
          <a:xfrm>
            <a:off x="1484310" y="0"/>
            <a:ext cx="10018713" cy="1752599"/>
          </a:xfrm>
        </p:spPr>
        <p:txBody>
          <a:bodyPr>
            <a:normAutofit/>
          </a:bodyPr>
          <a:lstStyle/>
          <a:p>
            <a:r>
              <a:rPr lang="es-GT" b="1" dirty="0">
                <a:ln w="6600">
                  <a:solidFill>
                    <a:schemeClr val="accent2"/>
                  </a:solidFill>
                  <a:prstDash val="solid"/>
                </a:ln>
                <a:solidFill>
                  <a:schemeClr val="accent1"/>
                </a:solidFill>
                <a:effectLst>
                  <a:outerShdw dist="38100" dir="2700000" algn="tl" rotWithShape="0">
                    <a:schemeClr val="accent2"/>
                  </a:outerShdw>
                </a:effectLst>
              </a:rPr>
              <a:t>CONCLUSIONES</a:t>
            </a:r>
            <a:r>
              <a:rPr lang="es-GT" b="1" dirty="0">
                <a:solidFill>
                  <a:schemeClr val="accent1"/>
                </a:solidFill>
              </a:rPr>
              <a:t/>
            </a:r>
            <a:br>
              <a:rPr lang="es-GT" b="1" dirty="0">
                <a:solidFill>
                  <a:schemeClr val="accent1"/>
                </a:solidFill>
              </a:rPr>
            </a:br>
            <a:endParaRPr lang="es-GT" dirty="0">
              <a:solidFill>
                <a:schemeClr val="accent1"/>
              </a:solidFill>
            </a:endParaRPr>
          </a:p>
        </p:txBody>
      </p:sp>
      <p:sp>
        <p:nvSpPr>
          <p:cNvPr id="3" name="Marcador de contenido 2">
            <a:extLst>
              <a:ext uri="{FF2B5EF4-FFF2-40B4-BE49-F238E27FC236}">
                <a16:creationId xmlns:a16="http://schemas.microsoft.com/office/drawing/2014/main" xmlns="" id="{E5C13E81-9993-480F-A4BD-D1D5F5097C62}"/>
              </a:ext>
            </a:extLst>
          </p:cNvPr>
          <p:cNvSpPr>
            <a:spLocks noGrp="1"/>
          </p:cNvSpPr>
          <p:nvPr>
            <p:ph idx="1"/>
          </p:nvPr>
        </p:nvSpPr>
        <p:spPr>
          <a:xfrm>
            <a:off x="1384403" y="702365"/>
            <a:ext cx="5791336" cy="6316317"/>
          </a:xfrm>
        </p:spPr>
        <p:txBody>
          <a:bodyPr>
            <a:normAutofit/>
          </a:bodyPr>
          <a:lstStyle/>
          <a:p>
            <a:r>
              <a:rPr lang="es-GT" sz="3600" dirty="0"/>
              <a:t>Tenemos la responsabilidad como jóvenes de preservar todos los recursos naturales que hay en nuestro país, acciones tan pequeñas como recoger la basura son acciones que ayudan de una manera muy grande a que el deterioro de los ecosistemas sea nulo.</a:t>
            </a:r>
          </a:p>
        </p:txBody>
      </p:sp>
      <p:pic>
        <p:nvPicPr>
          <p:cNvPr id="5" name="Imagen 4">
            <a:extLst>
              <a:ext uri="{FF2B5EF4-FFF2-40B4-BE49-F238E27FC236}">
                <a16:creationId xmlns:a16="http://schemas.microsoft.com/office/drawing/2014/main" xmlns="" id="{4F56F4E2-39B4-43F2-937E-DAA1CEEC45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75831" y="1033668"/>
            <a:ext cx="2391953" cy="3189270"/>
          </a:xfrm>
          <a:prstGeom prst="rect">
            <a:avLst/>
          </a:prstGeom>
        </p:spPr>
      </p:pic>
      <p:pic>
        <p:nvPicPr>
          <p:cNvPr id="7" name="Imagen 6">
            <a:extLst>
              <a:ext uri="{FF2B5EF4-FFF2-40B4-BE49-F238E27FC236}">
                <a16:creationId xmlns:a16="http://schemas.microsoft.com/office/drawing/2014/main" xmlns="" id="{22F23D49-EFCD-483B-8076-3461DA2E42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67784" y="3429000"/>
            <a:ext cx="2479812" cy="3306416"/>
          </a:xfrm>
          <a:prstGeom prst="rect">
            <a:avLst/>
          </a:prstGeom>
        </p:spPr>
      </p:pic>
    </p:spTree>
    <p:extLst>
      <p:ext uri="{BB962C8B-B14F-4D97-AF65-F5344CB8AC3E}">
        <p14:creationId xmlns:p14="http://schemas.microsoft.com/office/powerpoint/2010/main" val="1062258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1C85426-EBA5-433E-A518-C7114C9DF517}"/>
              </a:ext>
            </a:extLst>
          </p:cNvPr>
          <p:cNvSpPr>
            <a:spLocks noGrp="1"/>
          </p:cNvSpPr>
          <p:nvPr>
            <p:ph type="title"/>
          </p:nvPr>
        </p:nvSpPr>
        <p:spPr/>
        <p:txBody>
          <a:bodyPr/>
          <a:lstStyle/>
          <a:p>
            <a:r>
              <a:rPr lang="es-GT" b="1" dirty="0">
                <a:ln w="6600">
                  <a:solidFill>
                    <a:schemeClr val="accent2"/>
                  </a:solidFill>
                  <a:prstDash val="solid"/>
                </a:ln>
                <a:solidFill>
                  <a:schemeClr val="accent1"/>
                </a:solidFill>
                <a:effectLst>
                  <a:outerShdw dist="38100" dir="2700000" algn="tl" rotWithShape="0">
                    <a:schemeClr val="accent2"/>
                  </a:outerShdw>
                </a:effectLst>
              </a:rPr>
              <a:t>Plan Nacional de Desarrollo: </a:t>
            </a:r>
            <a:r>
              <a:rPr lang="es-GT" b="1" dirty="0" err="1">
                <a:ln w="6600">
                  <a:solidFill>
                    <a:schemeClr val="accent2"/>
                  </a:solidFill>
                  <a:prstDash val="solid"/>
                </a:ln>
                <a:solidFill>
                  <a:schemeClr val="accent1"/>
                </a:solidFill>
                <a:effectLst>
                  <a:outerShdw dist="38100" dir="2700000" algn="tl" rotWithShape="0">
                    <a:schemeClr val="accent2"/>
                  </a:outerShdw>
                </a:effectLst>
              </a:rPr>
              <a:t>K'atun</a:t>
            </a:r>
            <a:r>
              <a:rPr lang="es-GT" b="1" dirty="0">
                <a:ln w="6600">
                  <a:solidFill>
                    <a:schemeClr val="accent2"/>
                  </a:solidFill>
                  <a:prstDash val="solid"/>
                </a:ln>
                <a:solidFill>
                  <a:schemeClr val="accent1"/>
                </a:solidFill>
                <a:effectLst>
                  <a:outerShdw dist="38100" dir="2700000" algn="tl" rotWithShape="0">
                    <a:schemeClr val="accent2"/>
                  </a:outerShdw>
                </a:effectLst>
              </a:rPr>
              <a:t> Nuestra Guatemala 2032</a:t>
            </a:r>
            <a:endParaRPr lang="es-GT" dirty="0">
              <a:solidFill>
                <a:schemeClr val="accent1"/>
              </a:solidFill>
            </a:endParaRPr>
          </a:p>
        </p:txBody>
      </p:sp>
      <p:sp>
        <p:nvSpPr>
          <p:cNvPr id="4" name="Marcador de contenido 2">
            <a:extLst>
              <a:ext uri="{FF2B5EF4-FFF2-40B4-BE49-F238E27FC236}">
                <a16:creationId xmlns:a16="http://schemas.microsoft.com/office/drawing/2014/main" xmlns="" id="{A53463A1-1BEC-4B4D-B762-3F90322749EA}"/>
              </a:ext>
            </a:extLst>
          </p:cNvPr>
          <p:cNvSpPr txBox="1">
            <a:spLocks/>
          </p:cNvSpPr>
          <p:nvPr/>
        </p:nvSpPr>
        <p:spPr>
          <a:xfrm>
            <a:off x="7421397" y="2037876"/>
            <a:ext cx="2179803" cy="1370567"/>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None/>
            </a:pPr>
            <a:r>
              <a:rPr lang="es-GT" sz="3000" b="1" dirty="0">
                <a:ln w="6600">
                  <a:solidFill>
                    <a:schemeClr val="accent2"/>
                  </a:solidFill>
                  <a:prstDash val="solid"/>
                </a:ln>
                <a:solidFill>
                  <a:schemeClr val="accent1"/>
                </a:solidFill>
                <a:effectLst>
                  <a:outerShdw dist="38100" dir="2700000" algn="tl" rotWithShape="0">
                    <a:schemeClr val="accent2"/>
                  </a:outerShdw>
                </a:effectLst>
              </a:rPr>
              <a:t>ODS:</a:t>
            </a:r>
            <a:endParaRPr lang="es-GT" b="1" dirty="0">
              <a:ln w="6600">
                <a:solidFill>
                  <a:schemeClr val="accent2"/>
                </a:solidFill>
                <a:prstDash val="solid"/>
              </a:ln>
              <a:solidFill>
                <a:schemeClr val="accent1"/>
              </a:solidFill>
              <a:effectLst>
                <a:outerShdw dist="38100" dir="2700000" algn="tl" rotWithShape="0">
                  <a:schemeClr val="accent2"/>
                </a:outerShdw>
              </a:effectLst>
            </a:endParaRPr>
          </a:p>
        </p:txBody>
      </p:sp>
      <p:pic>
        <p:nvPicPr>
          <p:cNvPr id="5" name="Picture 2">
            <a:extLst>
              <a:ext uri="{FF2B5EF4-FFF2-40B4-BE49-F238E27FC236}">
                <a16:creationId xmlns:a16="http://schemas.microsoft.com/office/drawing/2014/main" xmlns="" id="{ECB6C2EA-A8C6-4BB1-A5A4-00CD0BB043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1680" y="2959519"/>
            <a:ext cx="3473198" cy="3473198"/>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xmlns="" id="{5AAAEF6A-AA2A-447E-937A-9E2E8BDDC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2316" y="2633352"/>
            <a:ext cx="3787492" cy="3799365"/>
          </a:xfrm>
          <a:prstGeom prst="rect">
            <a:avLst/>
          </a:prstGeom>
        </p:spPr>
      </p:pic>
    </p:spTree>
    <p:extLst>
      <p:ext uri="{BB962C8B-B14F-4D97-AF65-F5344CB8AC3E}">
        <p14:creationId xmlns:p14="http://schemas.microsoft.com/office/powerpoint/2010/main" val="15387682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5B67972-211A-4D7E-97AD-2D0DCE66971F}"/>
              </a:ext>
            </a:extLst>
          </p:cNvPr>
          <p:cNvSpPr>
            <a:spLocks noGrp="1"/>
          </p:cNvSpPr>
          <p:nvPr>
            <p:ph type="title"/>
          </p:nvPr>
        </p:nvSpPr>
        <p:spPr>
          <a:xfrm>
            <a:off x="1245772" y="0"/>
            <a:ext cx="10018713" cy="1752599"/>
          </a:xfrm>
        </p:spPr>
        <p:txBody>
          <a:bodyPr/>
          <a:lstStyle/>
          <a:p>
            <a:r>
              <a:rPr lang="es-GT" b="1" dirty="0">
                <a:ln w="6600">
                  <a:solidFill>
                    <a:schemeClr val="accent2"/>
                  </a:solidFill>
                  <a:prstDash val="solid"/>
                </a:ln>
                <a:solidFill>
                  <a:schemeClr val="accent1"/>
                </a:solidFill>
                <a:effectLst>
                  <a:outerShdw dist="38100" dir="2700000" algn="tl" rotWithShape="0">
                    <a:schemeClr val="accent2"/>
                  </a:outerShdw>
                </a:effectLst>
              </a:rPr>
              <a:t>PROPUESTAS</a:t>
            </a:r>
            <a:r>
              <a:rPr lang="es-GT" b="1" dirty="0">
                <a:solidFill>
                  <a:schemeClr val="accent1"/>
                </a:solidFill>
              </a:rPr>
              <a:t/>
            </a:r>
            <a:br>
              <a:rPr lang="es-GT" b="1" dirty="0">
                <a:solidFill>
                  <a:schemeClr val="accent1"/>
                </a:solidFill>
              </a:rPr>
            </a:br>
            <a:endParaRPr lang="es-GT" dirty="0">
              <a:solidFill>
                <a:schemeClr val="accent1"/>
              </a:solidFill>
            </a:endParaRPr>
          </a:p>
        </p:txBody>
      </p:sp>
      <p:sp>
        <p:nvSpPr>
          <p:cNvPr id="3" name="Marcador de contenido 2">
            <a:extLst>
              <a:ext uri="{FF2B5EF4-FFF2-40B4-BE49-F238E27FC236}">
                <a16:creationId xmlns:a16="http://schemas.microsoft.com/office/drawing/2014/main" xmlns="" id="{54B3897E-EDF3-41CB-BB9D-C09FAC66F7AA}"/>
              </a:ext>
            </a:extLst>
          </p:cNvPr>
          <p:cNvSpPr>
            <a:spLocks noGrp="1"/>
          </p:cNvSpPr>
          <p:nvPr>
            <p:ph idx="1"/>
          </p:nvPr>
        </p:nvSpPr>
        <p:spPr>
          <a:xfrm>
            <a:off x="5420139" y="967409"/>
            <a:ext cx="6082884" cy="5420139"/>
          </a:xfrm>
        </p:spPr>
        <p:txBody>
          <a:bodyPr>
            <a:normAutofit lnSpcReduction="10000"/>
          </a:bodyPr>
          <a:lstStyle/>
          <a:p>
            <a:r>
              <a:rPr lang="es-GT" sz="4000" dirty="0"/>
              <a:t>En nuestras familias podemos reciclar objetos en vez de desecharlos, o a su vez colocar recipientes adecuados para separar la basura y constatar que fue llevada al lugar adecuado para que puedan ser reciclados.</a:t>
            </a:r>
          </a:p>
          <a:p>
            <a:endParaRPr lang="es-GT" dirty="0"/>
          </a:p>
        </p:txBody>
      </p:sp>
      <p:pic>
        <p:nvPicPr>
          <p:cNvPr id="5" name="Imagen 4">
            <a:extLst>
              <a:ext uri="{FF2B5EF4-FFF2-40B4-BE49-F238E27FC236}">
                <a16:creationId xmlns:a16="http://schemas.microsoft.com/office/drawing/2014/main" xmlns="" id="{68F66FE5-3AB7-4DCE-85D1-0AA6B7F568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8139" y="1752599"/>
            <a:ext cx="4572000" cy="3429000"/>
          </a:xfrm>
          <a:prstGeom prst="rect">
            <a:avLst/>
          </a:prstGeom>
        </p:spPr>
      </p:pic>
    </p:spTree>
    <p:extLst>
      <p:ext uri="{BB962C8B-B14F-4D97-AF65-F5344CB8AC3E}">
        <p14:creationId xmlns:p14="http://schemas.microsoft.com/office/powerpoint/2010/main" val="7508582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D4DEDC9-60B8-4054-BA9F-779A8C3D7EB1}"/>
              </a:ext>
            </a:extLst>
          </p:cNvPr>
          <p:cNvSpPr>
            <a:spLocks noGrp="1"/>
          </p:cNvSpPr>
          <p:nvPr>
            <p:ph type="title"/>
          </p:nvPr>
        </p:nvSpPr>
        <p:spPr>
          <a:xfrm>
            <a:off x="1431302" y="-87718"/>
            <a:ext cx="10018713" cy="1752599"/>
          </a:xfrm>
        </p:spPr>
        <p:txBody>
          <a:bodyPr/>
          <a:lstStyle/>
          <a:p>
            <a:r>
              <a:rPr lang="es-GT" b="1" dirty="0">
                <a:ln w="6600">
                  <a:solidFill>
                    <a:schemeClr val="accent2"/>
                  </a:solidFill>
                  <a:prstDash val="solid"/>
                </a:ln>
                <a:solidFill>
                  <a:schemeClr val="accent1"/>
                </a:solidFill>
                <a:effectLst>
                  <a:outerShdw dist="38100" dir="2700000" algn="tl" rotWithShape="0">
                    <a:schemeClr val="accent2"/>
                  </a:outerShdw>
                </a:effectLst>
              </a:rPr>
              <a:t>GRACIAS POR SU ATENCIÓN</a:t>
            </a:r>
          </a:p>
        </p:txBody>
      </p:sp>
      <p:pic>
        <p:nvPicPr>
          <p:cNvPr id="5" name="Marcador de contenido 4">
            <a:extLst>
              <a:ext uri="{FF2B5EF4-FFF2-40B4-BE49-F238E27FC236}">
                <a16:creationId xmlns:a16="http://schemas.microsoft.com/office/drawing/2014/main" xmlns="" id="{842AA297-6979-4A58-8ADD-626E93CBB2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1302" y="1068534"/>
            <a:ext cx="9091332" cy="5683958"/>
          </a:xfrm>
        </p:spPr>
      </p:pic>
    </p:spTree>
    <p:extLst>
      <p:ext uri="{BB962C8B-B14F-4D97-AF65-F5344CB8AC3E}">
        <p14:creationId xmlns:p14="http://schemas.microsoft.com/office/powerpoint/2010/main" val="566317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DFEA98C-AA4C-4E50-816A-A9324E83AB3D}"/>
              </a:ext>
            </a:extLst>
          </p:cNvPr>
          <p:cNvSpPr>
            <a:spLocks noGrp="1"/>
          </p:cNvSpPr>
          <p:nvPr>
            <p:ph type="title"/>
          </p:nvPr>
        </p:nvSpPr>
        <p:spPr/>
        <p:txBody>
          <a:bodyPr>
            <a:normAutofit/>
          </a:bodyPr>
          <a:lstStyle/>
          <a:p>
            <a:r>
              <a:rPr lang="es-GT" b="1" dirty="0">
                <a:ln w="6600">
                  <a:solidFill>
                    <a:schemeClr val="accent2"/>
                  </a:solidFill>
                  <a:prstDash val="solid"/>
                </a:ln>
                <a:solidFill>
                  <a:schemeClr val="accent1"/>
                </a:solidFill>
                <a:effectLst>
                  <a:outerShdw dist="38100" dir="2700000" algn="tl" rotWithShape="0">
                    <a:schemeClr val="accent2"/>
                  </a:outerShdw>
                </a:effectLst>
              </a:rPr>
              <a:t>INTEGRANTES:</a:t>
            </a:r>
          </a:p>
        </p:txBody>
      </p:sp>
      <p:sp>
        <p:nvSpPr>
          <p:cNvPr id="3" name="Marcador de contenido 2">
            <a:extLst>
              <a:ext uri="{FF2B5EF4-FFF2-40B4-BE49-F238E27FC236}">
                <a16:creationId xmlns:a16="http://schemas.microsoft.com/office/drawing/2014/main" xmlns="" id="{972DC7C7-C5E2-4C24-80EB-DB846FA0A2A0}"/>
              </a:ext>
            </a:extLst>
          </p:cNvPr>
          <p:cNvSpPr>
            <a:spLocks noGrp="1"/>
          </p:cNvSpPr>
          <p:nvPr>
            <p:ph idx="1"/>
          </p:nvPr>
        </p:nvSpPr>
        <p:spPr>
          <a:xfrm>
            <a:off x="1484310" y="2666999"/>
            <a:ext cx="10018713" cy="3826566"/>
          </a:xfrm>
        </p:spPr>
        <p:txBody>
          <a:bodyPr>
            <a:noAutofit/>
          </a:bodyPr>
          <a:lstStyle/>
          <a:p>
            <a:pPr marL="0" indent="0">
              <a:buNone/>
            </a:pPr>
            <a:endParaRPr lang="es-GT" sz="3200" dirty="0">
              <a:latin typeface="Arial" panose="020B0604020202020204" pitchFamily="34" charset="0"/>
              <a:cs typeface="Arial" panose="020B0604020202020204" pitchFamily="34" charset="0"/>
            </a:endParaRPr>
          </a:p>
          <a:p>
            <a:pPr lvl="0"/>
            <a:r>
              <a:rPr lang="es-GT" sz="3000" b="1" dirty="0">
                <a:latin typeface="Arial" panose="020B0604020202020204" pitchFamily="34" charset="0"/>
                <a:cs typeface="Arial" panose="020B0604020202020204" pitchFamily="34" charset="0"/>
              </a:rPr>
              <a:t>Gómez </a:t>
            </a:r>
            <a:r>
              <a:rPr lang="es-GT" sz="3000" b="1" dirty="0" err="1">
                <a:latin typeface="Arial" panose="020B0604020202020204" pitchFamily="34" charset="0"/>
                <a:cs typeface="Arial" panose="020B0604020202020204" pitchFamily="34" charset="0"/>
              </a:rPr>
              <a:t>Cubur</a:t>
            </a:r>
            <a:r>
              <a:rPr lang="es-GT" sz="3000" b="1" dirty="0">
                <a:latin typeface="Arial" panose="020B0604020202020204" pitchFamily="34" charset="0"/>
                <a:cs typeface="Arial" panose="020B0604020202020204" pitchFamily="34" charset="0"/>
              </a:rPr>
              <a:t>, Eddy Steve</a:t>
            </a:r>
            <a:endParaRPr lang="es-GT" sz="3000" dirty="0">
              <a:latin typeface="Arial" panose="020B0604020202020204" pitchFamily="34" charset="0"/>
              <a:cs typeface="Arial" panose="020B0604020202020204" pitchFamily="34" charset="0"/>
            </a:endParaRPr>
          </a:p>
          <a:p>
            <a:pPr lvl="0"/>
            <a:r>
              <a:rPr lang="es-GT" sz="3000" b="1" dirty="0">
                <a:latin typeface="Arial" panose="020B0604020202020204" pitchFamily="34" charset="0"/>
                <a:cs typeface="Arial" panose="020B0604020202020204" pitchFamily="34" charset="0"/>
              </a:rPr>
              <a:t>López Pérez, Jeremías Isaac Julián</a:t>
            </a:r>
            <a:endParaRPr lang="es-GT" sz="3000" dirty="0">
              <a:latin typeface="Arial" panose="020B0604020202020204" pitchFamily="34" charset="0"/>
              <a:cs typeface="Arial" panose="020B0604020202020204" pitchFamily="34" charset="0"/>
            </a:endParaRPr>
          </a:p>
          <a:p>
            <a:pPr lvl="0"/>
            <a:r>
              <a:rPr lang="es-GT" sz="3000" b="1" dirty="0">
                <a:latin typeface="Arial" panose="020B0604020202020204" pitchFamily="34" charset="0"/>
                <a:cs typeface="Arial" panose="020B0604020202020204" pitchFamily="34" charset="0"/>
              </a:rPr>
              <a:t>López Tomás, Sergio</a:t>
            </a:r>
            <a:endParaRPr lang="es-GT" sz="3000" dirty="0">
              <a:latin typeface="Arial" panose="020B0604020202020204" pitchFamily="34" charset="0"/>
              <a:cs typeface="Arial" panose="020B0604020202020204" pitchFamily="34" charset="0"/>
            </a:endParaRPr>
          </a:p>
          <a:p>
            <a:pPr lvl="0"/>
            <a:r>
              <a:rPr lang="es-GT" sz="3000" b="1" dirty="0">
                <a:latin typeface="Arial" panose="020B0604020202020204" pitchFamily="34" charset="0"/>
                <a:cs typeface="Arial" panose="020B0604020202020204" pitchFamily="34" charset="0"/>
              </a:rPr>
              <a:t>Miranda Gómez, </a:t>
            </a:r>
            <a:r>
              <a:rPr lang="es-GT" sz="3000" b="1" dirty="0" err="1">
                <a:latin typeface="Arial" panose="020B0604020202020204" pitchFamily="34" charset="0"/>
                <a:cs typeface="Arial" panose="020B0604020202020204" pitchFamily="34" charset="0"/>
              </a:rPr>
              <a:t>Christel</a:t>
            </a:r>
            <a:r>
              <a:rPr lang="es-GT" sz="3000" b="1" dirty="0">
                <a:latin typeface="Arial" panose="020B0604020202020204" pitchFamily="34" charset="0"/>
                <a:cs typeface="Arial" panose="020B0604020202020204" pitchFamily="34" charset="0"/>
              </a:rPr>
              <a:t> Llerena</a:t>
            </a:r>
            <a:endParaRPr lang="es-GT" sz="3000" dirty="0">
              <a:latin typeface="Arial" panose="020B0604020202020204" pitchFamily="34" charset="0"/>
              <a:cs typeface="Arial" panose="020B0604020202020204" pitchFamily="34" charset="0"/>
            </a:endParaRPr>
          </a:p>
          <a:p>
            <a:pPr lvl="0"/>
            <a:r>
              <a:rPr lang="es-GT" sz="3000" b="1" dirty="0">
                <a:latin typeface="Arial" panose="020B0604020202020204" pitchFamily="34" charset="0"/>
                <a:cs typeface="Arial" panose="020B0604020202020204" pitchFamily="34" charset="0"/>
              </a:rPr>
              <a:t>Santos López, Henry Rocael</a:t>
            </a:r>
            <a:endParaRPr lang="es-GT" sz="3000" dirty="0">
              <a:latin typeface="Arial" panose="020B0604020202020204" pitchFamily="34" charset="0"/>
              <a:cs typeface="Arial" panose="020B0604020202020204" pitchFamily="34" charset="0"/>
            </a:endParaRPr>
          </a:p>
          <a:p>
            <a:pPr lvl="0"/>
            <a:r>
              <a:rPr lang="es-GT" sz="3000" b="1" dirty="0">
                <a:latin typeface="Arial" panose="020B0604020202020204" pitchFamily="34" charset="0"/>
                <a:cs typeface="Arial" panose="020B0604020202020204" pitchFamily="34" charset="0"/>
              </a:rPr>
              <a:t>Vela Corazón, Julio Roberto</a:t>
            </a:r>
            <a:endParaRPr lang="es-GT" sz="3000" dirty="0">
              <a:latin typeface="Arial" panose="020B0604020202020204" pitchFamily="34" charset="0"/>
              <a:cs typeface="Arial" panose="020B0604020202020204" pitchFamily="34" charset="0"/>
            </a:endParaRPr>
          </a:p>
          <a:p>
            <a:endParaRPr lang="es-GT"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70205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103E964-8DE1-42ED-B1CD-BCE01CEE3D29}"/>
              </a:ext>
            </a:extLst>
          </p:cNvPr>
          <p:cNvSpPr>
            <a:spLocks noGrp="1"/>
          </p:cNvSpPr>
          <p:nvPr>
            <p:ph type="title"/>
          </p:nvPr>
        </p:nvSpPr>
        <p:spPr>
          <a:xfrm>
            <a:off x="1086643" y="902804"/>
            <a:ext cx="10018713" cy="1752599"/>
          </a:xfrm>
        </p:spPr>
        <p:txBody>
          <a:bodyPr>
            <a:normAutofit fontScale="90000"/>
          </a:bodyPr>
          <a:lstStyle/>
          <a:p>
            <a:r>
              <a:rPr lang="es-GT" b="1" dirty="0">
                <a:ln w="6600">
                  <a:solidFill>
                    <a:schemeClr val="accent2"/>
                  </a:solidFill>
                  <a:prstDash val="solid"/>
                </a:ln>
                <a:solidFill>
                  <a:schemeClr val="accent1"/>
                </a:solidFill>
                <a:effectLst>
                  <a:outerShdw dist="38100" dir="2700000" algn="tl" rotWithShape="0">
                    <a:schemeClr val="accent2"/>
                  </a:outerShdw>
                </a:effectLst>
              </a:rPr>
              <a:t>Objetivo General</a:t>
            </a:r>
            <a:r>
              <a:rPr lang="es-GT" b="1" dirty="0">
                <a:solidFill>
                  <a:schemeClr val="accent1"/>
                </a:solidFill>
              </a:rPr>
              <a:t/>
            </a:r>
            <a:br>
              <a:rPr lang="es-GT" b="1" dirty="0">
                <a:solidFill>
                  <a:schemeClr val="accent1"/>
                </a:solidFill>
              </a:rPr>
            </a:br>
            <a:r>
              <a:rPr lang="es-GT" b="1" dirty="0">
                <a:solidFill>
                  <a:schemeClr val="accent1"/>
                </a:solidFill>
              </a:rPr>
              <a:t/>
            </a:r>
            <a:br>
              <a:rPr lang="es-GT" b="1" dirty="0">
                <a:solidFill>
                  <a:schemeClr val="accent1"/>
                </a:solidFill>
              </a:rPr>
            </a:br>
            <a:endParaRPr lang="es-GT" dirty="0">
              <a:solidFill>
                <a:schemeClr val="accent1"/>
              </a:solidFill>
            </a:endParaRPr>
          </a:p>
        </p:txBody>
      </p:sp>
      <p:pic>
        <p:nvPicPr>
          <p:cNvPr id="6" name="Marcador de contenido 5">
            <a:extLst>
              <a:ext uri="{FF2B5EF4-FFF2-40B4-BE49-F238E27FC236}">
                <a16:creationId xmlns:a16="http://schemas.microsoft.com/office/drawing/2014/main" xmlns="" id="{B086F1A0-982F-4C48-AE4C-9DAC820480C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7993257" y="1477615"/>
            <a:ext cx="3475659" cy="2355574"/>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xmlns="" id="{1E7982C0-5176-4384-8A87-4F890F669F79}"/>
              </a:ext>
            </a:extLst>
          </p:cNvPr>
          <p:cNvSpPr txBox="1"/>
          <p:nvPr/>
        </p:nvSpPr>
        <p:spPr>
          <a:xfrm>
            <a:off x="1948137" y="1779103"/>
            <a:ext cx="3114261" cy="3046988"/>
          </a:xfrm>
          <a:prstGeom prst="rect">
            <a:avLst/>
          </a:prstGeom>
          <a:noFill/>
        </p:spPr>
        <p:txBody>
          <a:bodyPr wrap="square" rtlCol="0">
            <a:spAutoFit/>
          </a:bodyPr>
          <a:lstStyle/>
          <a:p>
            <a:r>
              <a:rPr lang="es-GT" sz="3200" dirty="0"/>
              <a:t>Dar a conocer los diversos problemas ambientales a todo el público guatemalteco. </a:t>
            </a:r>
          </a:p>
        </p:txBody>
      </p:sp>
      <p:pic>
        <p:nvPicPr>
          <p:cNvPr id="10" name="Imagen 9">
            <a:extLst>
              <a:ext uri="{FF2B5EF4-FFF2-40B4-BE49-F238E27FC236}">
                <a16:creationId xmlns:a16="http://schemas.microsoft.com/office/drawing/2014/main" xmlns="" id="{D534363E-FE83-4385-879C-33B0EAB761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62398" y="4202598"/>
            <a:ext cx="3635732" cy="2054086"/>
          </a:xfrm>
          <a:prstGeom prst="rect">
            <a:avLst/>
          </a:prstGeom>
        </p:spPr>
      </p:pic>
    </p:spTree>
    <p:extLst>
      <p:ext uri="{BB962C8B-B14F-4D97-AF65-F5344CB8AC3E}">
        <p14:creationId xmlns:p14="http://schemas.microsoft.com/office/powerpoint/2010/main" val="2168033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11D3F03-1107-44B8-83BF-F90EF487A8A5}"/>
              </a:ext>
            </a:extLst>
          </p:cNvPr>
          <p:cNvSpPr>
            <a:spLocks noGrp="1"/>
          </p:cNvSpPr>
          <p:nvPr>
            <p:ph type="title"/>
          </p:nvPr>
        </p:nvSpPr>
        <p:spPr>
          <a:xfrm>
            <a:off x="793659" y="195943"/>
            <a:ext cx="10018713" cy="1752599"/>
          </a:xfrm>
        </p:spPr>
        <p:txBody>
          <a:bodyPr/>
          <a:lstStyle/>
          <a:p>
            <a:r>
              <a:rPr lang="es-GT" b="1" dirty="0">
                <a:ln w="6600">
                  <a:solidFill>
                    <a:schemeClr val="accent2"/>
                  </a:solidFill>
                  <a:prstDash val="solid"/>
                </a:ln>
                <a:solidFill>
                  <a:schemeClr val="accent1"/>
                </a:solidFill>
                <a:effectLst>
                  <a:outerShdw dist="38100" dir="2700000" algn="tl" rotWithShape="0">
                    <a:schemeClr val="accent2"/>
                  </a:outerShdw>
                </a:effectLst>
              </a:rPr>
              <a:t>Objetivos Específicos</a:t>
            </a:r>
          </a:p>
        </p:txBody>
      </p:sp>
      <p:sp>
        <p:nvSpPr>
          <p:cNvPr id="3" name="Marcador de contenido 2">
            <a:extLst>
              <a:ext uri="{FF2B5EF4-FFF2-40B4-BE49-F238E27FC236}">
                <a16:creationId xmlns:a16="http://schemas.microsoft.com/office/drawing/2014/main" xmlns="" id="{CF7E8669-03EA-4411-A229-6A8BC45B9534}"/>
              </a:ext>
            </a:extLst>
          </p:cNvPr>
          <p:cNvSpPr>
            <a:spLocks noGrp="1"/>
          </p:cNvSpPr>
          <p:nvPr>
            <p:ph idx="1"/>
          </p:nvPr>
        </p:nvSpPr>
        <p:spPr>
          <a:xfrm>
            <a:off x="1259023" y="1752599"/>
            <a:ext cx="8640417" cy="4717774"/>
          </a:xfrm>
        </p:spPr>
        <p:txBody>
          <a:bodyPr>
            <a:normAutofit/>
          </a:bodyPr>
          <a:lstStyle/>
          <a:p>
            <a:pPr lvl="0"/>
            <a:r>
              <a:rPr lang="es-GT" sz="3200" dirty="0"/>
              <a:t>Que los guatemaltecos sepan la importancia de preservar en la actualidad todos los ecosistemas que nos rodean.</a:t>
            </a:r>
          </a:p>
          <a:p>
            <a:pPr lvl="0"/>
            <a:r>
              <a:rPr lang="es-GT" sz="3200" dirty="0"/>
              <a:t>Buscar alternativas viables para dejar de estar malgastando los ecosistemas y sus recursos.</a:t>
            </a:r>
          </a:p>
          <a:p>
            <a:endParaRPr lang="es-GT" dirty="0"/>
          </a:p>
        </p:txBody>
      </p:sp>
      <p:pic>
        <p:nvPicPr>
          <p:cNvPr id="7" name="Imagen 6">
            <a:extLst>
              <a:ext uri="{FF2B5EF4-FFF2-40B4-BE49-F238E27FC236}">
                <a16:creationId xmlns:a16="http://schemas.microsoft.com/office/drawing/2014/main" xmlns="" id="{FF807D14-AA7F-409A-B690-0C86F94215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38657" y="387627"/>
            <a:ext cx="2595218" cy="1946414"/>
          </a:xfrm>
          <a:prstGeom prst="rect">
            <a:avLst/>
          </a:prstGeom>
        </p:spPr>
      </p:pic>
      <p:pic>
        <p:nvPicPr>
          <p:cNvPr id="9" name="Imagen 8">
            <a:extLst>
              <a:ext uri="{FF2B5EF4-FFF2-40B4-BE49-F238E27FC236}">
                <a16:creationId xmlns:a16="http://schemas.microsoft.com/office/drawing/2014/main" xmlns="" id="{298973EE-83DA-4BB8-A422-BD30518CAB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51167" y="3496919"/>
            <a:ext cx="2474843" cy="3299791"/>
          </a:xfrm>
          <a:prstGeom prst="rect">
            <a:avLst/>
          </a:prstGeom>
        </p:spPr>
      </p:pic>
    </p:spTree>
    <p:extLst>
      <p:ext uri="{BB962C8B-B14F-4D97-AF65-F5344CB8AC3E}">
        <p14:creationId xmlns:p14="http://schemas.microsoft.com/office/powerpoint/2010/main" val="2104252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9553662-D187-4A40-B755-CFE84D7C8D1E}"/>
              </a:ext>
            </a:extLst>
          </p:cNvPr>
          <p:cNvSpPr>
            <a:spLocks noGrp="1"/>
          </p:cNvSpPr>
          <p:nvPr>
            <p:ph type="title"/>
          </p:nvPr>
        </p:nvSpPr>
        <p:spPr/>
        <p:txBody>
          <a:bodyPr/>
          <a:lstStyle/>
          <a:p>
            <a:r>
              <a:rPr lang="es-GT" b="1" dirty="0">
                <a:ln w="6600">
                  <a:solidFill>
                    <a:schemeClr val="accent2"/>
                  </a:solidFill>
                  <a:prstDash val="solid"/>
                </a:ln>
                <a:solidFill>
                  <a:schemeClr val="accent1"/>
                </a:solidFill>
                <a:effectLst>
                  <a:outerShdw dist="38100" dir="2700000" algn="tl" rotWithShape="0">
                    <a:schemeClr val="accent2"/>
                  </a:outerShdw>
                </a:effectLst>
              </a:rPr>
              <a:t>Justificación</a:t>
            </a:r>
            <a:r>
              <a:rPr lang="es-GT" b="1" dirty="0">
                <a:solidFill>
                  <a:schemeClr val="accent1"/>
                </a:solidFill>
              </a:rPr>
              <a:t/>
            </a:r>
            <a:br>
              <a:rPr lang="es-GT" b="1" dirty="0">
                <a:solidFill>
                  <a:schemeClr val="accent1"/>
                </a:solidFill>
              </a:rPr>
            </a:br>
            <a:endParaRPr lang="es-GT" dirty="0">
              <a:solidFill>
                <a:schemeClr val="accent1"/>
              </a:solidFill>
            </a:endParaRPr>
          </a:p>
        </p:txBody>
      </p:sp>
      <p:sp>
        <p:nvSpPr>
          <p:cNvPr id="3" name="Marcador de contenido 2">
            <a:extLst>
              <a:ext uri="{FF2B5EF4-FFF2-40B4-BE49-F238E27FC236}">
                <a16:creationId xmlns:a16="http://schemas.microsoft.com/office/drawing/2014/main" xmlns="" id="{2D15BBA8-A2C6-492A-BFD8-16FFCEC77FBB}"/>
              </a:ext>
            </a:extLst>
          </p:cNvPr>
          <p:cNvSpPr>
            <a:spLocks noGrp="1"/>
          </p:cNvSpPr>
          <p:nvPr>
            <p:ph idx="1"/>
          </p:nvPr>
        </p:nvSpPr>
        <p:spPr>
          <a:xfrm>
            <a:off x="5022437" y="1447798"/>
            <a:ext cx="7726154" cy="4833731"/>
          </a:xfrm>
        </p:spPr>
        <p:txBody>
          <a:bodyPr>
            <a:normAutofit/>
          </a:bodyPr>
          <a:lstStyle/>
          <a:p>
            <a:r>
              <a:rPr lang="es-GT" sz="3200" dirty="0"/>
              <a:t>buscamos que con las acciones a realizar mejorar el ambiente en el que vivimos, porque si no cuidamos nuestros ecosistemas es algo perjudicial para la salud de las personas, también para especies animales y vegetales.</a:t>
            </a:r>
            <a:endParaRPr lang="es-GT" sz="4400" dirty="0"/>
          </a:p>
        </p:txBody>
      </p:sp>
      <p:pic>
        <p:nvPicPr>
          <p:cNvPr id="5" name="Imagen 4">
            <a:extLst>
              <a:ext uri="{FF2B5EF4-FFF2-40B4-BE49-F238E27FC236}">
                <a16:creationId xmlns:a16="http://schemas.microsoft.com/office/drawing/2014/main" xmlns="" id="{482B8A45-316B-4546-A121-3F8E7C3263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4311" y="1219199"/>
            <a:ext cx="3314702" cy="4419602"/>
          </a:xfrm>
          <a:prstGeom prst="rect">
            <a:avLst/>
          </a:prstGeom>
        </p:spPr>
      </p:pic>
    </p:spTree>
    <p:extLst>
      <p:ext uri="{BB962C8B-B14F-4D97-AF65-F5344CB8AC3E}">
        <p14:creationId xmlns:p14="http://schemas.microsoft.com/office/powerpoint/2010/main" val="1996929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A95033B-71AE-4761-AFF6-8BA741AF2DCB}"/>
              </a:ext>
            </a:extLst>
          </p:cNvPr>
          <p:cNvSpPr>
            <a:spLocks noGrp="1"/>
          </p:cNvSpPr>
          <p:nvPr>
            <p:ph type="title"/>
          </p:nvPr>
        </p:nvSpPr>
        <p:spPr/>
        <p:txBody>
          <a:bodyPr>
            <a:normAutofit fontScale="90000"/>
          </a:bodyPr>
          <a:lstStyle/>
          <a:p>
            <a:r>
              <a:rPr lang="es-GT" b="1" dirty="0">
                <a:ln w="6600">
                  <a:solidFill>
                    <a:schemeClr val="accent2"/>
                  </a:solidFill>
                  <a:prstDash val="solid"/>
                </a:ln>
                <a:solidFill>
                  <a:schemeClr val="accent1"/>
                </a:solidFill>
                <a:effectLst>
                  <a:outerShdw dist="38100" dir="2700000" algn="tl" rotWithShape="0">
                    <a:schemeClr val="accent2"/>
                  </a:outerShdw>
                </a:effectLst>
              </a:rPr>
              <a:t>Plan Nacional de Desarrollo </a:t>
            </a:r>
            <a:r>
              <a:rPr lang="es-GT" b="1" dirty="0" err="1">
                <a:ln w="6600">
                  <a:solidFill>
                    <a:schemeClr val="accent2"/>
                  </a:solidFill>
                  <a:prstDash val="solid"/>
                </a:ln>
                <a:solidFill>
                  <a:schemeClr val="accent1"/>
                </a:solidFill>
                <a:effectLst>
                  <a:outerShdw dist="38100" dir="2700000" algn="tl" rotWithShape="0">
                    <a:schemeClr val="accent2"/>
                  </a:outerShdw>
                </a:effectLst>
              </a:rPr>
              <a:t>K'atun</a:t>
            </a:r>
            <a:r>
              <a:rPr lang="es-GT" b="1" dirty="0">
                <a:ln w="6600">
                  <a:solidFill>
                    <a:schemeClr val="accent2"/>
                  </a:solidFill>
                  <a:prstDash val="solid"/>
                </a:ln>
                <a:solidFill>
                  <a:schemeClr val="accent1"/>
                </a:solidFill>
                <a:effectLst>
                  <a:outerShdw dist="38100" dir="2700000" algn="tl" rotWithShape="0">
                    <a:schemeClr val="accent2"/>
                  </a:outerShdw>
                </a:effectLst>
              </a:rPr>
              <a:t> Nuestra Guatemala </a:t>
            </a:r>
            <a:r>
              <a:rPr lang="es-GT" sz="4400" b="1" dirty="0">
                <a:ln w="6600">
                  <a:solidFill>
                    <a:schemeClr val="accent2"/>
                  </a:solidFill>
                  <a:prstDash val="solid"/>
                </a:ln>
                <a:solidFill>
                  <a:schemeClr val="accent1"/>
                </a:solidFill>
                <a:effectLst>
                  <a:outerShdw dist="38100" dir="2700000" algn="tl" rotWithShape="0">
                    <a:schemeClr val="accent2"/>
                  </a:outerShdw>
                </a:effectLst>
              </a:rPr>
              <a:t>2032</a:t>
            </a:r>
            <a:r>
              <a:rPr lang="es-GT" b="1" dirty="0">
                <a:ln w="6600">
                  <a:solidFill>
                    <a:schemeClr val="accent2"/>
                  </a:solidFill>
                  <a:prstDash val="solid"/>
                </a:ln>
                <a:solidFill>
                  <a:schemeClr val="accent1"/>
                </a:solidFill>
                <a:effectLst>
                  <a:outerShdw dist="38100" dir="2700000" algn="tl" rotWithShape="0">
                    <a:schemeClr val="accent2"/>
                  </a:outerShdw>
                </a:effectLst>
              </a:rPr>
              <a:t>, los Objetivos de Desarrollo Sostenible y la Diversidad Cultural y Lingüística de Guatemala.</a:t>
            </a:r>
            <a:r>
              <a:rPr lang="es-GT" b="1" dirty="0">
                <a:solidFill>
                  <a:schemeClr val="accent1"/>
                </a:solidFill>
              </a:rPr>
              <a:t/>
            </a:r>
            <a:br>
              <a:rPr lang="es-GT" b="1" dirty="0">
                <a:solidFill>
                  <a:schemeClr val="accent1"/>
                </a:solidFill>
              </a:rPr>
            </a:br>
            <a:endParaRPr lang="es-GT" dirty="0">
              <a:solidFill>
                <a:schemeClr val="accent1"/>
              </a:solidFill>
            </a:endParaRPr>
          </a:p>
        </p:txBody>
      </p:sp>
      <p:sp>
        <p:nvSpPr>
          <p:cNvPr id="3" name="Marcador de contenido 2">
            <a:extLst>
              <a:ext uri="{FF2B5EF4-FFF2-40B4-BE49-F238E27FC236}">
                <a16:creationId xmlns:a16="http://schemas.microsoft.com/office/drawing/2014/main" xmlns="" id="{2CC324DD-4FC3-4C1C-B5AB-3C1F47C656C3}"/>
              </a:ext>
            </a:extLst>
          </p:cNvPr>
          <p:cNvSpPr>
            <a:spLocks noGrp="1"/>
          </p:cNvSpPr>
          <p:nvPr>
            <p:ph idx="1"/>
          </p:nvPr>
        </p:nvSpPr>
        <p:spPr>
          <a:xfrm>
            <a:off x="4944125" y="2605085"/>
            <a:ext cx="6599718" cy="3352801"/>
          </a:xfrm>
        </p:spPr>
        <p:txBody>
          <a:bodyPr>
            <a:normAutofit lnSpcReduction="10000"/>
          </a:bodyPr>
          <a:lstStyle/>
          <a:p>
            <a:r>
              <a:rPr lang="es-GT" sz="3600" dirty="0" err="1"/>
              <a:t>K´atun</a:t>
            </a:r>
            <a:r>
              <a:rPr lang="es-GT" sz="3600" dirty="0"/>
              <a:t> hace semejanza a 20 años del calendario de la civilización maya, y representa la conexión del pasado, el presente y futuro de los pueblos indígenas.</a:t>
            </a:r>
          </a:p>
          <a:p>
            <a:endParaRPr lang="es-GT" dirty="0"/>
          </a:p>
        </p:txBody>
      </p:sp>
      <p:pic>
        <p:nvPicPr>
          <p:cNvPr id="8" name="Imagen 7">
            <a:extLst>
              <a:ext uri="{FF2B5EF4-FFF2-40B4-BE49-F238E27FC236}">
                <a16:creationId xmlns:a16="http://schemas.microsoft.com/office/drawing/2014/main" xmlns="" id="{1908713A-AF22-4B4F-9E92-73D0C035DC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419" y="2438399"/>
            <a:ext cx="5284778" cy="3686174"/>
          </a:xfrm>
          <a:prstGeom prst="rect">
            <a:avLst/>
          </a:prstGeom>
        </p:spPr>
      </p:pic>
    </p:spTree>
    <p:extLst>
      <p:ext uri="{BB962C8B-B14F-4D97-AF65-F5344CB8AC3E}">
        <p14:creationId xmlns:p14="http://schemas.microsoft.com/office/powerpoint/2010/main" val="680529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5BBD9D17-A018-41F6-9A81-9DC95282536A}"/>
              </a:ext>
            </a:extLst>
          </p:cNvPr>
          <p:cNvSpPr>
            <a:spLocks noGrp="1"/>
          </p:cNvSpPr>
          <p:nvPr>
            <p:ph type="title"/>
          </p:nvPr>
        </p:nvSpPr>
        <p:spPr>
          <a:xfrm>
            <a:off x="1484311" y="685800"/>
            <a:ext cx="10018713" cy="944217"/>
          </a:xfrm>
        </p:spPr>
        <p:txBody>
          <a:bodyPr>
            <a:normAutofit fontScale="90000"/>
          </a:bodyPr>
          <a:lstStyle/>
          <a:p>
            <a:r>
              <a:rPr lang="es-GT" b="1" dirty="0">
                <a:ln w="6600">
                  <a:solidFill>
                    <a:schemeClr val="accent2"/>
                  </a:solidFill>
                  <a:prstDash val="solid"/>
                </a:ln>
                <a:solidFill>
                  <a:schemeClr val="accent1"/>
                </a:solidFill>
                <a:effectLst>
                  <a:outerShdw dist="38100" dir="2700000" algn="tl" rotWithShape="0">
                    <a:schemeClr val="accent2"/>
                  </a:outerShdw>
                </a:effectLst>
              </a:rPr>
              <a:t>¿QUÉ ES UN ECOSISTEMA?</a:t>
            </a:r>
            <a:r>
              <a:rPr lang="es-GT" b="1" dirty="0">
                <a:solidFill>
                  <a:schemeClr val="accent1"/>
                </a:solidFill>
              </a:rPr>
              <a:t/>
            </a:r>
            <a:br>
              <a:rPr lang="es-GT" b="1" dirty="0">
                <a:solidFill>
                  <a:schemeClr val="accent1"/>
                </a:solidFill>
              </a:rPr>
            </a:br>
            <a:r>
              <a:rPr lang="es-GT" b="1" dirty="0">
                <a:solidFill>
                  <a:schemeClr val="accent1"/>
                </a:solidFill>
              </a:rPr>
              <a:t> </a:t>
            </a:r>
            <a:r>
              <a:rPr lang="es-GT" dirty="0">
                <a:solidFill>
                  <a:schemeClr val="accent1"/>
                </a:solidFill>
              </a:rPr>
              <a:t/>
            </a:r>
            <a:br>
              <a:rPr lang="es-GT" dirty="0">
                <a:solidFill>
                  <a:schemeClr val="accent1"/>
                </a:solidFill>
              </a:rPr>
            </a:br>
            <a:endParaRPr lang="es-GT" dirty="0">
              <a:solidFill>
                <a:schemeClr val="accent1"/>
              </a:solidFill>
            </a:endParaRPr>
          </a:p>
        </p:txBody>
      </p:sp>
      <p:sp>
        <p:nvSpPr>
          <p:cNvPr id="3" name="Marcador de contenido 2">
            <a:extLst>
              <a:ext uri="{FF2B5EF4-FFF2-40B4-BE49-F238E27FC236}">
                <a16:creationId xmlns:a16="http://schemas.microsoft.com/office/drawing/2014/main" xmlns="" id="{77E758CB-3F24-458A-8F75-A79D990E47FE}"/>
              </a:ext>
            </a:extLst>
          </p:cNvPr>
          <p:cNvSpPr>
            <a:spLocks noGrp="1"/>
          </p:cNvSpPr>
          <p:nvPr>
            <p:ph idx="1"/>
          </p:nvPr>
        </p:nvSpPr>
        <p:spPr>
          <a:xfrm>
            <a:off x="1484311" y="1157908"/>
            <a:ext cx="6679232" cy="3124201"/>
          </a:xfrm>
        </p:spPr>
        <p:txBody>
          <a:bodyPr>
            <a:normAutofit fontScale="92500" lnSpcReduction="20000"/>
          </a:bodyPr>
          <a:lstStyle/>
          <a:p>
            <a:r>
              <a:rPr lang="es-GT" sz="4000" dirty="0"/>
              <a:t>El ecosistema es una agrupación de diferentes especies que conviven en una determinada área, y mediante diferentes procesos se retroalimentan y conviven. </a:t>
            </a:r>
          </a:p>
        </p:txBody>
      </p:sp>
      <p:pic>
        <p:nvPicPr>
          <p:cNvPr id="5" name="Imagen 4">
            <a:extLst>
              <a:ext uri="{FF2B5EF4-FFF2-40B4-BE49-F238E27FC236}">
                <a16:creationId xmlns:a16="http://schemas.microsoft.com/office/drawing/2014/main" xmlns="" id="{65F948F7-7863-4BF8-974F-D03A07A1B5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16012" y="3167269"/>
            <a:ext cx="4572000" cy="3429000"/>
          </a:xfrm>
          <a:prstGeom prst="rect">
            <a:avLst/>
          </a:prstGeom>
        </p:spPr>
      </p:pic>
    </p:spTree>
    <p:extLst>
      <p:ext uri="{BB962C8B-B14F-4D97-AF65-F5344CB8AC3E}">
        <p14:creationId xmlns:p14="http://schemas.microsoft.com/office/powerpoint/2010/main" val="2210977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04CD20D-2CC1-461B-AFB0-D30D4FC50A07}"/>
              </a:ext>
            </a:extLst>
          </p:cNvPr>
          <p:cNvSpPr>
            <a:spLocks noGrp="1"/>
          </p:cNvSpPr>
          <p:nvPr>
            <p:ph type="title"/>
          </p:nvPr>
        </p:nvSpPr>
        <p:spPr/>
        <p:txBody>
          <a:bodyPr>
            <a:normAutofit fontScale="90000"/>
          </a:bodyPr>
          <a:lstStyle/>
          <a:p>
            <a:r>
              <a:rPr lang="es-GT" b="1" dirty="0">
                <a:ln w="6600">
                  <a:solidFill>
                    <a:schemeClr val="accent2"/>
                  </a:solidFill>
                  <a:prstDash val="solid"/>
                </a:ln>
                <a:solidFill>
                  <a:schemeClr val="accent1"/>
                </a:solidFill>
                <a:effectLst>
                  <a:outerShdw dist="38100" dir="2700000" algn="tl" rotWithShape="0">
                    <a:schemeClr val="accent2"/>
                  </a:outerShdw>
                </a:effectLst>
              </a:rPr>
              <a:t>¿Qué factores afectan a los ecosistemas de manera negativa?</a:t>
            </a:r>
            <a:r>
              <a:rPr lang="es-GT" b="1" dirty="0">
                <a:solidFill>
                  <a:schemeClr val="accent1"/>
                </a:solidFill>
              </a:rPr>
              <a:t/>
            </a:r>
            <a:br>
              <a:rPr lang="es-GT" b="1" dirty="0">
                <a:solidFill>
                  <a:schemeClr val="accent1"/>
                </a:solidFill>
              </a:rPr>
            </a:br>
            <a:endParaRPr lang="es-GT" dirty="0">
              <a:solidFill>
                <a:schemeClr val="accent1"/>
              </a:solidFill>
            </a:endParaRPr>
          </a:p>
        </p:txBody>
      </p:sp>
      <p:sp>
        <p:nvSpPr>
          <p:cNvPr id="3" name="Marcador de contenido 2">
            <a:extLst>
              <a:ext uri="{FF2B5EF4-FFF2-40B4-BE49-F238E27FC236}">
                <a16:creationId xmlns:a16="http://schemas.microsoft.com/office/drawing/2014/main" xmlns="" id="{9767512B-2C7A-453B-9A2D-C1794FDEC14C}"/>
              </a:ext>
            </a:extLst>
          </p:cNvPr>
          <p:cNvSpPr>
            <a:spLocks noGrp="1"/>
          </p:cNvSpPr>
          <p:nvPr>
            <p:ph idx="1"/>
          </p:nvPr>
        </p:nvSpPr>
        <p:spPr>
          <a:xfrm>
            <a:off x="5141707" y="1765851"/>
            <a:ext cx="7050293" cy="3124201"/>
          </a:xfrm>
        </p:spPr>
        <p:txBody>
          <a:bodyPr>
            <a:normAutofit fontScale="92500" lnSpcReduction="20000"/>
          </a:bodyPr>
          <a:lstStyle/>
          <a:p>
            <a:r>
              <a:rPr lang="es-GT" sz="4000" dirty="0"/>
              <a:t>El resultado más que obvio de esta intervención en los ecosistemas, es el aumento de la temperatura a un nivel global y los cambios del clima que hay por todo el mundo.</a:t>
            </a:r>
          </a:p>
        </p:txBody>
      </p:sp>
      <p:pic>
        <p:nvPicPr>
          <p:cNvPr id="5" name="Imagen 4">
            <a:extLst>
              <a:ext uri="{FF2B5EF4-FFF2-40B4-BE49-F238E27FC236}">
                <a16:creationId xmlns:a16="http://schemas.microsoft.com/office/drawing/2014/main" xmlns="" id="{649E4DCB-187B-49E6-9DD7-D96D4D037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904" y="2438399"/>
            <a:ext cx="4412973" cy="3124201"/>
          </a:xfrm>
          <a:prstGeom prst="rect">
            <a:avLst/>
          </a:prstGeom>
        </p:spPr>
      </p:pic>
    </p:spTree>
    <p:extLst>
      <p:ext uri="{BB962C8B-B14F-4D97-AF65-F5344CB8AC3E}">
        <p14:creationId xmlns:p14="http://schemas.microsoft.com/office/powerpoint/2010/main" val="259949949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Verde">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xmlns="" name="Parallax" id="{3388167B-A2EB-4685-9635-1831D9AEF8C4}" vid="{1A9F9826-882C-40B9-8F38-5A3B8CFD196D}"/>
    </a:ext>
  </a:extLst>
</a:theme>
</file>

<file path=docProps/app.xml><?xml version="1.0" encoding="utf-8"?>
<Properties xmlns="http://schemas.openxmlformats.org/officeDocument/2006/extended-properties" xmlns:vt="http://schemas.openxmlformats.org/officeDocument/2006/docPropsVTypes">
  <Template>TM03457496[[fn=Parallax]]</Template>
  <TotalTime>17</TotalTime>
  <Words>598</Words>
  <Application>Microsoft Office PowerPoint</Application>
  <PresentationFormat>Personalizado</PresentationFormat>
  <Paragraphs>58</Paragraphs>
  <Slides>21</Slides>
  <Notes>0</Notes>
  <HiddenSlides>0</HiddenSlides>
  <MMClips>0</MMClips>
  <ScaleCrop>false</ScaleCrop>
  <HeadingPairs>
    <vt:vector size="4" baseType="variant">
      <vt:variant>
        <vt:lpstr>Tema</vt:lpstr>
      </vt:variant>
      <vt:variant>
        <vt:i4>1</vt:i4>
      </vt:variant>
      <vt:variant>
        <vt:lpstr>Títulos de diapositiva</vt:lpstr>
      </vt:variant>
      <vt:variant>
        <vt:i4>21</vt:i4>
      </vt:variant>
    </vt:vector>
  </HeadingPairs>
  <TitlesOfParts>
    <vt:vector size="22" baseType="lpstr">
      <vt:lpstr>Parallax</vt:lpstr>
      <vt:lpstr>Presentación de PowerPoint</vt:lpstr>
      <vt:lpstr>Plan Nacional de Desarrollo: K'atun Nuestra Guatemala 2032</vt:lpstr>
      <vt:lpstr>INTEGRANTES:</vt:lpstr>
      <vt:lpstr>Objetivo General  </vt:lpstr>
      <vt:lpstr>Objetivos Específicos</vt:lpstr>
      <vt:lpstr>Justificación </vt:lpstr>
      <vt:lpstr>Plan Nacional de Desarrollo K'atun Nuestra Guatemala 2032, los Objetivos de Desarrollo Sostenible y la Diversidad Cultural y Lingüística de Guatemala. </vt:lpstr>
      <vt:lpstr>¿QUÉ ES UN ECOSISTEMA?   </vt:lpstr>
      <vt:lpstr>¿Qué factores afectan a los ecosistemas de manera negativa? </vt:lpstr>
      <vt:lpstr>¿Cuál ha sido el avance de la contaminación hasta la actualidad? </vt:lpstr>
      <vt:lpstr>¿COMO INFLUYEN LOS ECOSISTEMAS EN EL SER HUMANO? </vt:lpstr>
      <vt:lpstr>Valores aplicados en la investigación</vt:lpstr>
      <vt:lpstr>Valores Aplicados En La Acción</vt:lpstr>
      <vt:lpstr>Evaluación de la Pre-Acción </vt:lpstr>
      <vt:lpstr>EVALUACION DE ACCION DURANTE</vt:lpstr>
      <vt:lpstr>EVALUACION POST-ACCIÓN </vt:lpstr>
      <vt:lpstr>EVALUACION POST-ACCIÓN </vt:lpstr>
      <vt:lpstr>HALLAZGOS</vt:lpstr>
      <vt:lpstr>CONCLUSIONES </vt:lpstr>
      <vt:lpstr>PROPUESTAS </vt:lpstr>
      <vt:lpstr>GRACIAS POR SU ATENCIÓN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Liceo Compu-Market</dc:creator>
  <cp:lastModifiedBy>ROBIN</cp:lastModifiedBy>
  <cp:revision>4</cp:revision>
  <dcterms:created xsi:type="dcterms:W3CDTF">2019-08-15T18:05:01Z</dcterms:created>
  <dcterms:modified xsi:type="dcterms:W3CDTF">2019-08-16T08:31:37Z</dcterms:modified>
</cp:coreProperties>
</file>